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73" r:id="rId13"/>
    <p:sldId id="267" r:id="rId14"/>
    <p:sldId id="268" r:id="rId15"/>
    <p:sldId id="274" r:id="rId16"/>
    <p:sldId id="275" r:id="rId17"/>
    <p:sldId id="276" r:id="rId18"/>
    <p:sldId id="277" r:id="rId19"/>
    <p:sldId id="27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12">
          <p15:clr>
            <a:srgbClr val="9AA0A6"/>
          </p15:clr>
        </p15:guide>
        <p15:guide id="2" pos="2880">
          <p15:clr>
            <a:srgbClr val="9AA0A6"/>
          </p15:clr>
        </p15:guide>
        <p15:guide id="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82"/>
      </p:cViewPr>
      <p:guideLst>
        <p:guide orient="horz" pos="1512"/>
        <p:guide pos="2880"/>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73a04f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5f7bd6c19_0_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5f7bd6c1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2aba9eaba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2aba9ea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f0b5d194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f0b5d1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5f7bd6c1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5f7bd6c1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79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2aba9ea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2aba9ea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68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2aba9ea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2aba9ea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76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R01"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R01"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R01" type="tx">
  <p:cSld name="TITLE_AND_BODY">
    <p:spTree>
      <p:nvGrpSpPr>
        <p:cNvPr id="1" name="Shape 16"/>
        <p:cNvGrpSpPr/>
        <p:nvPr/>
      </p:nvGrpSpPr>
      <p:grpSpPr>
        <a:xfrm>
          <a:off x="0" y="0"/>
          <a:ext cx="0" cy="0"/>
          <a:chOff x="0" y="0"/>
          <a:chExt cx="0" cy="0"/>
        </a:xfrm>
      </p:grpSpPr>
      <p:sp>
        <p:nvSpPr>
          <p:cNvPr id="17" name="Google Shape;17;p4"/>
          <p:cNvSpPr/>
          <p:nvPr/>
        </p:nvSpPr>
        <p:spPr>
          <a:xfrm rot="10800000" flipH="1">
            <a:off x="0" y="728400"/>
            <a:ext cx="9144000" cy="408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lvl1pPr marL="457200" lvl="0" indent="-368300">
              <a:spcBef>
                <a:spcPts val="0"/>
              </a:spcBef>
              <a:spcAft>
                <a:spcPts val="0"/>
              </a:spcAft>
              <a:buClr>
                <a:srgbClr val="000000"/>
              </a:buClr>
              <a:buSzPts val="2200"/>
              <a:buChar char="●"/>
              <a:defRPr sz="2200">
                <a:solidFill>
                  <a:srgbClr val="000000"/>
                </a:solidFill>
              </a:defRPr>
            </a:lvl1pPr>
            <a:lvl2pPr marL="914400" lvl="1" indent="-355600">
              <a:spcBef>
                <a:spcPts val="1600"/>
              </a:spcBef>
              <a:spcAft>
                <a:spcPts val="0"/>
              </a:spcAft>
              <a:buClr>
                <a:srgbClr val="000000"/>
              </a:buClr>
              <a:buSzPts val="2000"/>
              <a:buChar char="○"/>
              <a:defRPr sz="2000">
                <a:solidFill>
                  <a:srgbClr val="000000"/>
                </a:solidFill>
              </a:defRPr>
            </a:lvl2pPr>
            <a:lvl3pPr marL="1371600" lvl="2" indent="-342900">
              <a:spcBef>
                <a:spcPts val="1600"/>
              </a:spcBef>
              <a:spcAft>
                <a:spcPts val="0"/>
              </a:spcAft>
              <a:buClr>
                <a:srgbClr val="000000"/>
              </a:buClr>
              <a:buSzPts val="1800"/>
              <a:buChar char="■"/>
              <a:defRPr sz="18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523550" y="4813799"/>
            <a:ext cx="548700" cy="275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p:nvPr/>
        </p:nvSpPr>
        <p:spPr>
          <a:xfrm>
            <a:off x="471900" y="4803525"/>
            <a:ext cx="81333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CS114.L11.KHCL.FinalPresentation</a:t>
            </a:r>
            <a:endParaRPr b="1">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 name="Google Shape;34;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3" name="Google Shape;4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8" name="Google Shape;48;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body" idx="1"/>
          </p:nvPr>
        </p:nvSpPr>
        <p:spPr>
          <a:xfrm>
            <a:off x="57150" y="41634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 name="Google Shape;5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hoaphamj1505/CS114.L11.KHCL/tree/master/%C4%90%E1%BB%93%20%C3%A1n%20cu%E1%BB%91i%20k%E1%BB%B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390525" y="484725"/>
            <a:ext cx="8222100" cy="264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BÁO CÁO ĐỒ ÁN CUỐI KỲ</a:t>
            </a:r>
            <a:endParaRPr b="1"/>
          </a:p>
          <a:p>
            <a:pPr marL="0" lvl="0" indent="0" algn="l" rtl="0">
              <a:spcBef>
                <a:spcPts val="0"/>
              </a:spcBef>
              <a:spcAft>
                <a:spcPts val="0"/>
              </a:spcAft>
              <a:buNone/>
            </a:pPr>
            <a:endParaRPr sz="3600" b="1"/>
          </a:p>
          <a:p>
            <a:pPr marL="0" lvl="0" indent="0" algn="l" rtl="0">
              <a:spcBef>
                <a:spcPts val="0"/>
              </a:spcBef>
              <a:spcAft>
                <a:spcPts val="0"/>
              </a:spcAft>
              <a:buNone/>
            </a:pPr>
            <a:r>
              <a:rPr lang="en" sz="3600" b="1"/>
              <a:t>Lớp: CS114.L11.KHCL</a:t>
            </a:r>
            <a:endParaRPr sz="3600" b="1"/>
          </a:p>
          <a:p>
            <a:pPr marL="0" lvl="0" indent="0" algn="l" rtl="0">
              <a:spcBef>
                <a:spcPts val="0"/>
              </a:spcBef>
              <a:spcAft>
                <a:spcPts val="0"/>
              </a:spcAft>
              <a:buNone/>
            </a:pPr>
            <a:r>
              <a:rPr lang="en" sz="3600" b="1"/>
              <a:t>Môn: MÁY HỌC</a:t>
            </a:r>
            <a:endParaRPr sz="3600" b="1"/>
          </a:p>
        </p:txBody>
      </p:sp>
      <p:sp>
        <p:nvSpPr>
          <p:cNvPr id="67" name="Google Shape;67;p13"/>
          <p:cNvSpPr txBox="1">
            <a:spLocks noGrp="1"/>
          </p:cNvSpPr>
          <p:nvPr>
            <p:ph type="subTitle" idx="1"/>
          </p:nvPr>
        </p:nvSpPr>
        <p:spPr>
          <a:xfrm>
            <a:off x="390525" y="3170128"/>
            <a:ext cx="8222100" cy="132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GV: PGS.TS Lê Đình Duy - THS. Phạm Nguyễn Trường An</a:t>
            </a:r>
            <a:endParaRPr sz="2400" b="1"/>
          </a:p>
          <a:p>
            <a:pPr marL="0" lvl="0" indent="0" algn="l" rtl="0">
              <a:spcBef>
                <a:spcPts val="0"/>
              </a:spcBef>
              <a:spcAft>
                <a:spcPts val="0"/>
              </a:spcAft>
              <a:buNone/>
            </a:pPr>
            <a:r>
              <a:rPr lang="en" sz="2400" b="1"/>
              <a:t>Trường ĐH Công Nghệ Thông Tin, ĐHQG-HCM</a:t>
            </a:r>
            <a:r>
              <a:rPr lang="en" sz="2400"/>
              <a:t>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2D06-683D-462F-8C51-54F2A0AB0C7F}"/>
              </a:ext>
            </a:extLst>
          </p:cNvPr>
          <p:cNvSpPr>
            <a:spLocks noGrp="1"/>
          </p:cNvSpPr>
          <p:nvPr>
            <p:ph type="title"/>
          </p:nvPr>
        </p:nvSpPr>
        <p:spPr/>
        <p:txBody>
          <a:bodyPr/>
          <a:lstStyle/>
          <a:p>
            <a:r>
              <a:rPr lang="en-US" dirty="0" err="1"/>
              <a:t>Phương</a:t>
            </a:r>
            <a:r>
              <a:rPr lang="en-US" dirty="0"/>
              <a:t> </a:t>
            </a:r>
            <a:r>
              <a:rPr lang="en-US" dirty="0" err="1"/>
              <a:t>pháp</a:t>
            </a:r>
            <a:r>
              <a:rPr lang="en-US" dirty="0"/>
              <a:t> </a:t>
            </a:r>
            <a:r>
              <a:rPr lang="en-US" dirty="0" err="1"/>
              <a:t>đề</a:t>
            </a:r>
            <a:r>
              <a:rPr lang="en-US" dirty="0"/>
              <a:t> </a:t>
            </a:r>
            <a:r>
              <a:rPr lang="en-US" dirty="0" err="1"/>
              <a:t>xuất</a:t>
            </a:r>
            <a:endParaRPr lang="en-US" dirty="0"/>
          </a:p>
        </p:txBody>
      </p:sp>
      <p:sp>
        <p:nvSpPr>
          <p:cNvPr id="3" name="Text Placeholder 2">
            <a:extLst>
              <a:ext uri="{FF2B5EF4-FFF2-40B4-BE49-F238E27FC236}">
                <a16:creationId xmlns:a16="http://schemas.microsoft.com/office/drawing/2014/main" id="{9318BBD3-40F9-4743-9CE1-1864FDDFE489}"/>
              </a:ext>
            </a:extLst>
          </p:cNvPr>
          <p:cNvSpPr>
            <a:spLocks noGrp="1"/>
          </p:cNvSpPr>
          <p:nvPr>
            <p:ph type="body" idx="1"/>
          </p:nvPr>
        </p:nvSpPr>
        <p:spPr/>
        <p:txBody>
          <a:bodyPr/>
          <a:lstStyle/>
          <a:p>
            <a:r>
              <a:rPr lang="en-US" dirty="0" err="1">
                <a:effectLst/>
                <a:latin typeface="Roboto" panose="020B0604020202020204" charset="0"/>
                <a:ea typeface="Roboto" panose="020B0604020202020204" charset="0"/>
              </a:rPr>
              <a:t>Sử</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dụn</a:t>
            </a:r>
            <a:r>
              <a:rPr lang="en-US" dirty="0" err="1">
                <a:latin typeface="Roboto" panose="020B0604020202020204" charset="0"/>
                <a:ea typeface="Roboto" panose="020B0604020202020204" charset="0"/>
              </a:rPr>
              <a:t>g</a:t>
            </a:r>
            <a:r>
              <a:rPr lang="en-US" dirty="0">
                <a:latin typeface="Roboto" panose="020B0604020202020204" charset="0"/>
                <a:ea typeface="Roboto" panose="020B0604020202020204" charset="0"/>
              </a:rPr>
              <a:t> Yolov4.</a:t>
            </a:r>
            <a:endParaRPr lang="en-US" dirty="0">
              <a:effectLst/>
              <a:latin typeface="Roboto" panose="020B0604020202020204" charset="0"/>
              <a:ea typeface="Roboto" panose="020B0604020202020204" charset="0"/>
            </a:endParaRPr>
          </a:p>
          <a:p>
            <a:r>
              <a:rPr lang="en-US" dirty="0">
                <a:effectLst/>
                <a:latin typeface="Roboto" panose="020B0604020202020204" charset="0"/>
                <a:ea typeface="Roboto" panose="020B0604020202020204" charset="0"/>
              </a:rPr>
              <a:t>Yolo </a:t>
            </a:r>
            <a:r>
              <a:rPr lang="en-US" dirty="0" err="1">
                <a:effectLst/>
                <a:latin typeface="Roboto" panose="020B0604020202020204" charset="0"/>
                <a:ea typeface="Roboto" panose="020B0604020202020204" charset="0"/>
              </a:rPr>
              <a:t>là</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một</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mô</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hình</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mạng</a:t>
            </a:r>
            <a:r>
              <a:rPr lang="en-US" dirty="0">
                <a:effectLst/>
                <a:latin typeface="Roboto" panose="020B0604020202020204" charset="0"/>
                <a:ea typeface="Roboto" panose="020B0604020202020204" charset="0"/>
              </a:rPr>
              <a:t> CNN </a:t>
            </a:r>
            <a:r>
              <a:rPr lang="en-US" dirty="0" err="1">
                <a:effectLst/>
                <a:latin typeface="Roboto" panose="020B0604020202020204" charset="0"/>
                <a:ea typeface="Roboto" panose="020B0604020202020204" charset="0"/>
              </a:rPr>
              <a:t>cho</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việc</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phát</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hiện</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nhận</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dạng</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phân</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loại</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đối</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tượng</a:t>
            </a:r>
            <a:r>
              <a:rPr lang="en-US" dirty="0">
                <a:effectLst/>
                <a:latin typeface="Roboto" panose="020B0604020202020204" charset="0"/>
                <a:ea typeface="Roboto" panose="020B0604020202020204" charset="0"/>
              </a:rPr>
              <a:t>. Yolo </a:t>
            </a:r>
            <a:r>
              <a:rPr lang="en-US" dirty="0" err="1">
                <a:effectLst/>
                <a:latin typeface="Roboto" panose="020B0604020202020204" charset="0"/>
                <a:ea typeface="Roboto" panose="020B0604020202020204" charset="0"/>
              </a:rPr>
              <a:t>được</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tạo</a:t>
            </a:r>
            <a:r>
              <a:rPr lang="en-US" dirty="0">
                <a:effectLst/>
                <a:latin typeface="Roboto" panose="020B0604020202020204" charset="0"/>
                <a:ea typeface="Roboto" panose="020B0604020202020204" charset="0"/>
              </a:rPr>
              <a:t> ra </a:t>
            </a:r>
            <a:r>
              <a:rPr lang="en-US" dirty="0" err="1">
                <a:effectLst/>
                <a:latin typeface="Roboto" panose="020B0604020202020204" charset="0"/>
                <a:ea typeface="Roboto" panose="020B0604020202020204" charset="0"/>
              </a:rPr>
              <a:t>từ</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việc</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kết</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hợp</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giữa</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các</a:t>
            </a:r>
            <a:r>
              <a:rPr lang="en-US" dirty="0">
                <a:effectLst/>
                <a:latin typeface="Roboto" panose="020B0604020202020204" charset="0"/>
                <a:ea typeface="Roboto" panose="020B0604020202020204" charset="0"/>
              </a:rPr>
              <a:t> convolutional layers </a:t>
            </a:r>
            <a:r>
              <a:rPr lang="en-US" dirty="0" err="1">
                <a:effectLst/>
                <a:latin typeface="Roboto" panose="020B0604020202020204" charset="0"/>
                <a:ea typeface="Roboto" panose="020B0604020202020204" charset="0"/>
              </a:rPr>
              <a:t>và</a:t>
            </a:r>
            <a:r>
              <a:rPr lang="en-US" dirty="0">
                <a:effectLst/>
                <a:latin typeface="Roboto" panose="020B0604020202020204" charset="0"/>
                <a:ea typeface="Roboto" panose="020B0604020202020204" charset="0"/>
              </a:rPr>
              <a:t> connected </a:t>
            </a:r>
            <a:r>
              <a:rPr lang="en-US" dirty="0" err="1">
                <a:effectLst/>
                <a:latin typeface="Roboto" panose="020B0604020202020204" charset="0"/>
                <a:ea typeface="Roboto" panose="020B0604020202020204" charset="0"/>
              </a:rPr>
              <a:t>layers.Trong</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đóp</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các</a:t>
            </a:r>
            <a:r>
              <a:rPr lang="en-US" dirty="0">
                <a:effectLst/>
                <a:latin typeface="Roboto" panose="020B0604020202020204" charset="0"/>
                <a:ea typeface="Roboto" panose="020B0604020202020204" charset="0"/>
              </a:rPr>
              <a:t> convolutional layers </a:t>
            </a:r>
            <a:r>
              <a:rPr lang="en-US" dirty="0" err="1">
                <a:effectLst/>
                <a:latin typeface="Roboto" panose="020B0604020202020204" charset="0"/>
                <a:ea typeface="Roboto" panose="020B0604020202020204" charset="0"/>
              </a:rPr>
              <a:t>sẽ</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trích</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xuất</a:t>
            </a:r>
            <a:r>
              <a:rPr lang="en-US" dirty="0">
                <a:effectLst/>
                <a:latin typeface="Roboto" panose="020B0604020202020204" charset="0"/>
                <a:ea typeface="Roboto" panose="020B0604020202020204" charset="0"/>
              </a:rPr>
              <a:t> ra </a:t>
            </a:r>
            <a:r>
              <a:rPr lang="en-US" dirty="0" err="1">
                <a:effectLst/>
                <a:latin typeface="Roboto" panose="020B0604020202020204" charset="0"/>
                <a:ea typeface="Roboto" panose="020B0604020202020204" charset="0"/>
              </a:rPr>
              <a:t>các</a:t>
            </a:r>
            <a:r>
              <a:rPr lang="en-US" dirty="0">
                <a:effectLst/>
                <a:latin typeface="Roboto" panose="020B0604020202020204" charset="0"/>
                <a:ea typeface="Roboto" panose="020B0604020202020204" charset="0"/>
              </a:rPr>
              <a:t> feature </a:t>
            </a:r>
            <a:r>
              <a:rPr lang="en-US" dirty="0" err="1">
                <a:effectLst/>
                <a:latin typeface="Roboto" panose="020B0604020202020204" charset="0"/>
                <a:ea typeface="Roboto" panose="020B0604020202020204" charset="0"/>
              </a:rPr>
              <a:t>của</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ảnh</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còn</a:t>
            </a:r>
            <a:r>
              <a:rPr lang="en-US" dirty="0">
                <a:effectLst/>
                <a:latin typeface="Roboto" panose="020B0604020202020204" charset="0"/>
                <a:ea typeface="Roboto" panose="020B0604020202020204" charset="0"/>
              </a:rPr>
              <a:t> full-connected layers </a:t>
            </a:r>
            <a:r>
              <a:rPr lang="en-US" dirty="0" err="1">
                <a:effectLst/>
                <a:latin typeface="Roboto" panose="020B0604020202020204" charset="0"/>
                <a:ea typeface="Roboto" panose="020B0604020202020204" charset="0"/>
              </a:rPr>
              <a:t>sẽ</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dự</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đoán</a:t>
            </a:r>
            <a:r>
              <a:rPr lang="en-US" dirty="0">
                <a:effectLst/>
                <a:latin typeface="Roboto" panose="020B0604020202020204" charset="0"/>
                <a:ea typeface="Roboto" panose="020B0604020202020204" charset="0"/>
              </a:rPr>
              <a:t> ra </a:t>
            </a:r>
            <a:r>
              <a:rPr lang="en-US" dirty="0" err="1">
                <a:effectLst/>
                <a:latin typeface="Roboto" panose="020B0604020202020204" charset="0"/>
                <a:ea typeface="Roboto" panose="020B0604020202020204" charset="0"/>
              </a:rPr>
              <a:t>xác</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suất</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đó</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và</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tọa</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độ</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của</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đối</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tượng</a:t>
            </a:r>
            <a:r>
              <a:rPr lang="en-US" dirty="0">
                <a:effectLst/>
                <a:latin typeface="Roboto" panose="020B0604020202020204" charset="0"/>
                <a:ea typeface="Roboto" panose="020B0604020202020204" charset="0"/>
              </a:rPr>
              <a:t>.</a:t>
            </a:r>
            <a:endParaRPr lang="en-US" dirty="0">
              <a:latin typeface="Roboto" panose="020B0604020202020204" charset="0"/>
              <a:ea typeface="Roboto" panose="020B0604020202020204" charset="0"/>
            </a:endParaRPr>
          </a:p>
        </p:txBody>
      </p:sp>
    </p:spTree>
    <p:extLst>
      <p:ext uri="{BB962C8B-B14F-4D97-AF65-F5344CB8AC3E}">
        <p14:creationId xmlns:p14="http://schemas.microsoft.com/office/powerpoint/2010/main" val="3928139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30E3-F208-43B0-B376-42454F515C0A}"/>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p:txBody>
      </p:sp>
      <p:sp>
        <p:nvSpPr>
          <p:cNvPr id="3" name="Text Placeholder 2">
            <a:extLst>
              <a:ext uri="{FF2B5EF4-FFF2-40B4-BE49-F238E27FC236}">
                <a16:creationId xmlns:a16="http://schemas.microsoft.com/office/drawing/2014/main" id="{EE9B23CD-242C-4D5F-AA58-8CA734D9722A}"/>
              </a:ext>
            </a:extLst>
          </p:cNvPr>
          <p:cNvSpPr>
            <a:spLocks noGrp="1"/>
          </p:cNvSpPr>
          <p:nvPr>
            <p:ph type="body" idx="1"/>
          </p:nvPr>
        </p:nvSpPr>
        <p:spPr/>
        <p:txBody>
          <a:bodyPr/>
          <a:lstStyle/>
          <a:p>
            <a:pPr marL="88900" indent="0">
              <a:buNone/>
            </a:pPr>
            <a:r>
              <a:rPr lang="en-US" dirty="0"/>
              <a:t> </a:t>
            </a:r>
          </a:p>
        </p:txBody>
      </p:sp>
      <p:pic>
        <p:nvPicPr>
          <p:cNvPr id="5" name="Picture 4" descr="Logo, company name&#10;&#10;Description automatically generated">
            <a:extLst>
              <a:ext uri="{FF2B5EF4-FFF2-40B4-BE49-F238E27FC236}">
                <a16:creationId xmlns:a16="http://schemas.microsoft.com/office/drawing/2014/main" id="{ECC69F5C-0D4E-42B4-BB5F-F9940E4BF888}"/>
              </a:ext>
            </a:extLst>
          </p:cNvPr>
          <p:cNvPicPr>
            <a:picLocks noChangeAspect="1"/>
          </p:cNvPicPr>
          <p:nvPr/>
        </p:nvPicPr>
        <p:blipFill>
          <a:blip r:embed="rId2"/>
          <a:stretch>
            <a:fillRect/>
          </a:stretch>
        </p:blipFill>
        <p:spPr>
          <a:xfrm>
            <a:off x="695886" y="1398495"/>
            <a:ext cx="3078254" cy="2625538"/>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031C938C-039A-456A-8D27-99A89E79E57F}"/>
              </a:ext>
            </a:extLst>
          </p:cNvPr>
          <p:cNvPicPr>
            <a:picLocks noChangeAspect="1"/>
          </p:cNvPicPr>
          <p:nvPr/>
        </p:nvPicPr>
        <p:blipFill>
          <a:blip r:embed="rId3"/>
          <a:stretch>
            <a:fillRect/>
          </a:stretch>
        </p:blipFill>
        <p:spPr>
          <a:xfrm>
            <a:off x="4423199" y="1413624"/>
            <a:ext cx="3500718" cy="2625538"/>
          </a:xfrm>
          <a:prstGeom prst="rect">
            <a:avLst/>
          </a:prstGeom>
        </p:spPr>
      </p:pic>
    </p:spTree>
    <p:extLst>
      <p:ext uri="{BB962C8B-B14F-4D97-AF65-F5344CB8AC3E}">
        <p14:creationId xmlns:p14="http://schemas.microsoft.com/office/powerpoint/2010/main" val="2149071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5CBE3-A6F0-4A6B-A480-E123BE46C01B}"/>
              </a:ext>
            </a:extLst>
          </p:cNvPr>
          <p:cNvSpPr>
            <a:spLocks noGrp="1"/>
          </p:cNvSpPr>
          <p:nvPr>
            <p:ph type="title"/>
          </p:nvPr>
        </p:nvSpPr>
        <p:spPr/>
        <p:txBody>
          <a:bodyPr/>
          <a:lstStyle/>
          <a:p>
            <a:br>
              <a:rPr lang="en-US" dirty="0"/>
            </a:br>
            <a:r>
              <a:rPr lang="en-US" dirty="0" err="1"/>
              <a:t>Thành</a:t>
            </a:r>
            <a:r>
              <a:rPr lang="en-US" dirty="0"/>
              <a:t> </a:t>
            </a:r>
            <a:r>
              <a:rPr lang="en-US" dirty="0" err="1"/>
              <a:t>viên</a:t>
            </a:r>
            <a:r>
              <a:rPr lang="en-US" dirty="0"/>
              <a:t> </a:t>
            </a:r>
            <a:r>
              <a:rPr lang="en-US" dirty="0" err="1"/>
              <a:t>trong</a:t>
            </a:r>
            <a:r>
              <a:rPr lang="en-US" dirty="0"/>
              <a:t> </a:t>
            </a:r>
            <a:r>
              <a:rPr lang="en-US" dirty="0" err="1"/>
              <a:t>nhóm</a:t>
            </a:r>
            <a:endParaRPr lang="en-US" dirty="0"/>
          </a:p>
        </p:txBody>
      </p:sp>
      <p:sp>
        <p:nvSpPr>
          <p:cNvPr id="3" name="Text Placeholder 2">
            <a:extLst>
              <a:ext uri="{FF2B5EF4-FFF2-40B4-BE49-F238E27FC236}">
                <a16:creationId xmlns:a16="http://schemas.microsoft.com/office/drawing/2014/main" id="{795A07A1-BC96-44B9-9963-5FD4CFF4E77C}"/>
              </a:ext>
            </a:extLst>
          </p:cNvPr>
          <p:cNvSpPr>
            <a:spLocks noGrp="1"/>
          </p:cNvSpPr>
          <p:nvPr>
            <p:ph type="body" idx="1"/>
          </p:nvPr>
        </p:nvSpPr>
        <p:spPr/>
        <p:txBody>
          <a:bodyPr/>
          <a:lstStyle/>
          <a:p>
            <a:r>
              <a:rPr lang="en-US" dirty="0" err="1"/>
              <a:t>Các</a:t>
            </a:r>
            <a:r>
              <a:rPr lang="en-US" dirty="0"/>
              <a:t> </a:t>
            </a:r>
            <a:r>
              <a:rPr lang="en-US" dirty="0" err="1"/>
              <a:t>thành</a:t>
            </a:r>
            <a:r>
              <a:rPr lang="en-US" dirty="0"/>
              <a:t> </a:t>
            </a:r>
            <a:r>
              <a:rPr lang="en-US" dirty="0" err="1"/>
              <a:t>viên</a:t>
            </a:r>
            <a:r>
              <a:rPr lang="en-US" dirty="0"/>
              <a:t> </a:t>
            </a:r>
            <a:r>
              <a:rPr lang="en-US" dirty="0" err="1"/>
              <a:t>trong</a:t>
            </a:r>
            <a:r>
              <a:rPr lang="en-US" dirty="0"/>
              <a:t> </a:t>
            </a:r>
            <a:r>
              <a:rPr lang="en-US" dirty="0" err="1"/>
              <a:t>nhóm</a:t>
            </a:r>
            <a:r>
              <a:rPr lang="en-US" dirty="0"/>
              <a:t>:</a:t>
            </a:r>
          </a:p>
          <a:p>
            <a:endParaRPr lang="en-US" dirty="0"/>
          </a:p>
        </p:txBody>
      </p:sp>
      <p:pic>
        <p:nvPicPr>
          <p:cNvPr id="3074" name="Picture 2">
            <a:extLst>
              <a:ext uri="{FF2B5EF4-FFF2-40B4-BE49-F238E27FC236}">
                <a16:creationId xmlns:a16="http://schemas.microsoft.com/office/drawing/2014/main" id="{63EE427D-B224-4296-BA07-BB06E6691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316" y="1424781"/>
            <a:ext cx="5187390" cy="330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9508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8C87-A7E0-4B7C-95F1-897D7E7EDBDD}"/>
              </a:ext>
            </a:extLst>
          </p:cNvPr>
          <p:cNvSpPr>
            <a:spLocks noGrp="1"/>
          </p:cNvSpPr>
          <p:nvPr>
            <p:ph type="title"/>
          </p:nvPr>
        </p:nvSpPr>
        <p:spPr/>
        <p:txBody>
          <a:bodyPr/>
          <a:lstStyle/>
          <a:p>
            <a:r>
              <a:rPr lang="en-US" dirty="0" err="1"/>
              <a:t>Cài</a:t>
            </a:r>
            <a:r>
              <a:rPr lang="en-US" dirty="0"/>
              <a:t> </a:t>
            </a:r>
            <a:r>
              <a:rPr lang="en-US" dirty="0" err="1"/>
              <a:t>đặt</a:t>
            </a:r>
            <a:r>
              <a:rPr lang="en-US" dirty="0"/>
              <a:t> </a:t>
            </a:r>
            <a:r>
              <a:rPr lang="en-US" dirty="0" err="1"/>
              <a:t>chương</a:t>
            </a:r>
            <a:r>
              <a:rPr lang="en-US" dirty="0"/>
              <a:t> </a:t>
            </a:r>
            <a:r>
              <a:rPr lang="en-US" dirty="0" err="1"/>
              <a:t>trình</a:t>
            </a:r>
            <a:endParaRPr lang="en-US" dirty="0"/>
          </a:p>
        </p:txBody>
      </p:sp>
      <p:sp>
        <p:nvSpPr>
          <p:cNvPr id="3" name="Text Placeholder 2">
            <a:extLst>
              <a:ext uri="{FF2B5EF4-FFF2-40B4-BE49-F238E27FC236}">
                <a16:creationId xmlns:a16="http://schemas.microsoft.com/office/drawing/2014/main" id="{54948849-B470-4447-B56B-9ED25361979A}"/>
              </a:ext>
            </a:extLst>
          </p:cNvPr>
          <p:cNvSpPr>
            <a:spLocks noGrp="1"/>
          </p:cNvSpPr>
          <p:nvPr>
            <p:ph type="body" idx="1"/>
          </p:nvPr>
        </p:nvSpPr>
        <p:spPr/>
        <p:txBody>
          <a:bodyPr/>
          <a:lstStyle/>
          <a:p>
            <a:pPr marL="0" marR="0">
              <a:lnSpc>
                <a:spcPct val="150000"/>
              </a:lnSpc>
              <a:spcBef>
                <a:spcPts val="0"/>
              </a:spcBef>
              <a:spcAft>
                <a:spcPts val="800"/>
              </a:spcAft>
            </a:pPr>
            <a:r>
              <a:rPr lang="en-US" dirty="0" err="1">
                <a:effectLst/>
                <a:latin typeface="Roboto" panose="020B0604020202020204" charset="0"/>
                <a:ea typeface="Roboto" panose="020B0604020202020204" charset="0"/>
                <a:cs typeface="Times New Roman" panose="02020603050405020304" pitchFamily="18" charset="0"/>
              </a:rPr>
              <a:t>Ngôn</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ngữ</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sử</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dụng</a:t>
            </a:r>
            <a:r>
              <a:rPr lang="en-US" dirty="0">
                <a:effectLst/>
                <a:latin typeface="Roboto" panose="020B0604020202020204" charset="0"/>
                <a:ea typeface="Roboto" panose="020B0604020202020204" charset="0"/>
                <a:cs typeface="Times New Roman" panose="02020603050405020304" pitchFamily="18" charset="0"/>
              </a:rPr>
              <a:t>: Python</a:t>
            </a:r>
          </a:p>
          <a:p>
            <a:pPr marL="0" marR="0">
              <a:lnSpc>
                <a:spcPct val="150000"/>
              </a:lnSpc>
              <a:spcBef>
                <a:spcPts val="0"/>
              </a:spcBef>
              <a:spcAft>
                <a:spcPts val="800"/>
              </a:spcAft>
            </a:pPr>
            <a:r>
              <a:rPr lang="en-US" dirty="0" err="1">
                <a:effectLst/>
                <a:latin typeface="Roboto" panose="020B0604020202020204" charset="0"/>
                <a:ea typeface="Roboto" panose="020B0604020202020204" charset="0"/>
                <a:cs typeface="Times New Roman" panose="02020603050405020304" pitchFamily="18" charset="0"/>
              </a:rPr>
              <a:t>Công</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cụ</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thực</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hiện</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VScode</a:t>
            </a:r>
            <a:r>
              <a:rPr lang="en-US" dirty="0">
                <a:effectLst/>
                <a:latin typeface="Roboto" panose="020B0604020202020204" charset="0"/>
                <a:ea typeface="Roboto" panose="020B0604020202020204" charset="0"/>
                <a:cs typeface="Times New Roman" panose="02020603050405020304" pitchFamily="18" charset="0"/>
              </a:rPr>
              <a:t>, Google </a:t>
            </a:r>
            <a:r>
              <a:rPr lang="en-US" dirty="0" err="1">
                <a:effectLst/>
                <a:latin typeface="Roboto" panose="020B0604020202020204" charset="0"/>
                <a:ea typeface="Roboto" panose="020B0604020202020204" charset="0"/>
                <a:cs typeface="Times New Roman" panose="02020603050405020304" pitchFamily="18" charset="0"/>
              </a:rPr>
              <a:t>colab</a:t>
            </a:r>
            <a:endParaRPr lang="en-US" dirty="0">
              <a:effectLst/>
              <a:latin typeface="Roboto" panose="020B0604020202020204" charset="0"/>
              <a:ea typeface="Roboto" panose="020B0604020202020204" charset="0"/>
              <a:cs typeface="Times New Roman" panose="02020603050405020304" pitchFamily="18" charset="0"/>
            </a:endParaRPr>
          </a:p>
          <a:p>
            <a:pPr marL="0" marR="0">
              <a:lnSpc>
                <a:spcPct val="150000"/>
              </a:lnSpc>
              <a:spcBef>
                <a:spcPts val="0"/>
              </a:spcBef>
              <a:spcAft>
                <a:spcPts val="800"/>
              </a:spcAft>
            </a:pPr>
            <a:r>
              <a:rPr lang="en-US" dirty="0" err="1">
                <a:effectLst/>
                <a:latin typeface="Roboto" panose="020B0604020202020204" charset="0"/>
                <a:ea typeface="Roboto" panose="020B0604020202020204" charset="0"/>
                <a:cs typeface="Times New Roman" panose="02020603050405020304" pitchFamily="18" charset="0"/>
              </a:rPr>
              <a:t>Thư</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viện</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sử</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dụng</a:t>
            </a:r>
            <a:r>
              <a:rPr lang="en-US" dirty="0">
                <a:effectLst/>
                <a:latin typeface="Roboto" panose="020B0604020202020204" charset="0"/>
                <a:ea typeface="Roboto" panose="020B0604020202020204" charset="0"/>
                <a:cs typeface="Times New Roman" panose="02020603050405020304" pitchFamily="18" charset="0"/>
              </a:rPr>
              <a:t>: math, </a:t>
            </a:r>
            <a:r>
              <a:rPr lang="en-US" dirty="0" err="1">
                <a:effectLst/>
                <a:latin typeface="Roboto" panose="020B0604020202020204" charset="0"/>
                <a:ea typeface="Roboto" panose="020B0604020202020204" charset="0"/>
                <a:cs typeface="Times New Roman" panose="02020603050405020304" pitchFamily="18" charset="0"/>
              </a:rPr>
              <a:t>os</a:t>
            </a:r>
            <a:r>
              <a:rPr lang="en-US" dirty="0">
                <a:effectLst/>
                <a:latin typeface="Roboto" panose="020B0604020202020204" charset="0"/>
                <a:ea typeface="Roboto" panose="020B0604020202020204" charset="0"/>
                <a:cs typeface="Times New Roman" panose="02020603050405020304" pitchFamily="18" charset="0"/>
              </a:rPr>
              <a:t>, </a:t>
            </a:r>
            <a:r>
              <a:rPr lang="en-US" dirty="0" err="1">
                <a:effectLst/>
                <a:latin typeface="Roboto" panose="020B0604020202020204" charset="0"/>
                <a:ea typeface="Roboto" panose="020B0604020202020204" charset="0"/>
                <a:cs typeface="Times New Roman" panose="02020603050405020304" pitchFamily="18" charset="0"/>
              </a:rPr>
              <a:t>numpy</a:t>
            </a:r>
            <a:r>
              <a:rPr lang="en-US" dirty="0">
                <a:effectLst/>
                <a:latin typeface="Roboto" panose="020B0604020202020204" charset="0"/>
                <a:ea typeface="Roboto" panose="020B0604020202020204" charset="0"/>
                <a:cs typeface="Times New Roman" panose="02020603050405020304" pitchFamily="18" charset="0"/>
              </a:rPr>
              <a:t>, glob2</a:t>
            </a:r>
          </a:p>
          <a:p>
            <a:pPr marL="88900" indent="0">
              <a:buNone/>
            </a:pPr>
            <a:endParaRPr lang="en-US" dirty="0"/>
          </a:p>
        </p:txBody>
      </p:sp>
    </p:spTree>
    <p:extLst>
      <p:ext uri="{BB962C8B-B14F-4D97-AF65-F5344CB8AC3E}">
        <p14:creationId xmlns:p14="http://schemas.microsoft.com/office/powerpoint/2010/main" val="115639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48AB-8403-48E4-8ECE-10F11F34AAAF}"/>
              </a:ext>
            </a:extLst>
          </p:cNvPr>
          <p:cNvSpPr>
            <a:spLocks noGrp="1"/>
          </p:cNvSpPr>
          <p:nvPr>
            <p:ph type="title"/>
          </p:nvPr>
        </p:nvSpPr>
        <p:spPr/>
        <p:txBody>
          <a:bodyPr/>
          <a:lstStyle/>
          <a:p>
            <a:r>
              <a:rPr lang="en-US" dirty="0" err="1"/>
              <a:t>Cài</a:t>
            </a:r>
            <a:r>
              <a:rPr lang="en-US" dirty="0"/>
              <a:t> </a:t>
            </a:r>
            <a:r>
              <a:rPr lang="en-US" dirty="0" err="1"/>
              <a:t>đặt</a:t>
            </a:r>
            <a:r>
              <a:rPr lang="en-US" dirty="0"/>
              <a:t> </a:t>
            </a:r>
            <a:r>
              <a:rPr lang="en-US" dirty="0" err="1"/>
              <a:t>chương</a:t>
            </a:r>
            <a:r>
              <a:rPr lang="en-US" dirty="0"/>
              <a:t> </a:t>
            </a:r>
            <a:r>
              <a:rPr lang="en-US" dirty="0" err="1"/>
              <a:t>trình</a:t>
            </a:r>
            <a:endParaRPr lang="en-US" dirty="0"/>
          </a:p>
        </p:txBody>
      </p:sp>
      <p:sp>
        <p:nvSpPr>
          <p:cNvPr id="3" name="Text Placeholder 2">
            <a:extLst>
              <a:ext uri="{FF2B5EF4-FFF2-40B4-BE49-F238E27FC236}">
                <a16:creationId xmlns:a16="http://schemas.microsoft.com/office/drawing/2014/main" id="{2DE94C4E-1ED0-4199-8010-9E1E805907D7}"/>
              </a:ext>
            </a:extLst>
          </p:cNvPr>
          <p:cNvSpPr>
            <a:spLocks noGrp="1"/>
          </p:cNvSpPr>
          <p:nvPr>
            <p:ph type="body" idx="1"/>
          </p:nvPr>
        </p:nvSpPr>
        <p:spPr/>
        <p:txBody>
          <a:bodyPr/>
          <a:lstStyle/>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YOLOv4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drive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file pre-trained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obj.names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obj.data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MAKEFILE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tệp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config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darknet</a:t>
            </a:r>
          </a:p>
          <a:p>
            <a:r>
              <a:rPr lang="en-US" sz="1800" dirty="0" err="1">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latin typeface="Times New Roman" panose="02020603050405020304" pitchFamily="18" charset="0"/>
                <a:ea typeface="Calibri" panose="020F0502020204030204" pitchFamily="34" charset="0"/>
                <a:cs typeface="Times New Roman" panose="02020603050405020304" pitchFamily="18" charset="0"/>
              </a:rPr>
              <a:t> 6: </a:t>
            </a:r>
            <a:r>
              <a:rPr lang="en-US" sz="1800" dirty="0" err="1">
                <a:latin typeface="Times New Roman" panose="02020603050405020304" pitchFamily="18" charset="0"/>
                <a:ea typeface="Calibri" panose="020F0502020204030204" pitchFamily="34" charset="0"/>
                <a:cs typeface="Times New Roman" panose="02020603050405020304" pitchFamily="18" charset="0"/>
              </a:rPr>
              <a:t>Bắt</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latin typeface="Times New Roman" panose="02020603050405020304" pitchFamily="18" charset="0"/>
                <a:ea typeface="Calibri" panose="020F0502020204030204" pitchFamily="34" charset="0"/>
                <a:cs typeface="Times New Roman" panose="02020603050405020304" pitchFamily="18" charset="0"/>
              </a:rPr>
              <a:t> train</a:t>
            </a:r>
          </a:p>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t>
            </a:r>
            <a:r>
              <a:rPr lang="en-US" sz="1800" dirty="0" err="1">
                <a:latin typeface="Times New Roman" panose="02020603050405020304" pitchFamily="18" charset="0"/>
                <a:ea typeface="Calibri" panose="020F0502020204030204" pitchFamily="34" charset="0"/>
                <a:cs typeface="Times New Roman" panose="02020603050405020304" pitchFamily="18" charset="0"/>
              </a:rPr>
              <a:t>ước</a:t>
            </a:r>
            <a:r>
              <a:rPr lang="en-US" sz="1800" dirty="0">
                <a:latin typeface="Times New Roman" panose="02020603050405020304" pitchFamily="18" charset="0"/>
                <a:ea typeface="Calibri" panose="020F0502020204030204" pitchFamily="34" charset="0"/>
                <a:cs typeface="Times New Roman" panose="02020603050405020304" pitchFamily="18" charset="0"/>
              </a:rPr>
              <a:t> 7: </a:t>
            </a:r>
            <a:r>
              <a:rPr lang="en-US" sz="1800" dirty="0" err="1">
                <a:latin typeface="Times New Roman" panose="02020603050405020304" pitchFamily="18" charset="0"/>
                <a:ea typeface="Calibri" panose="020F0502020204030204" pitchFamily="34" charset="0"/>
                <a:cs typeface="Times New Roman" panose="02020603050405020304" pitchFamily="18" charset="0"/>
              </a:rPr>
              <a:t>Quá</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latin typeface="Times New Roman" panose="02020603050405020304" pitchFamily="18" charset="0"/>
                <a:ea typeface="Calibri" panose="020F0502020204030204" pitchFamily="34" charset="0"/>
                <a:cs typeface="Times New Roman" panose="02020603050405020304" pitchFamily="18" charset="0"/>
              </a:rPr>
              <a:t> predict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8890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28436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5574-C3DD-490A-A56F-F788B0109B29}"/>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D38E920C-DFFB-4DD9-8BCF-51C0C6DC38DD}"/>
              </a:ext>
            </a:extLst>
          </p:cNvPr>
          <p:cNvSpPr>
            <a:spLocks noGrp="1"/>
          </p:cNvSpPr>
          <p:nvPr>
            <p:ph type="body" idx="1"/>
          </p:nvPr>
        </p:nvSpPr>
        <p:spPr/>
        <p:txBody>
          <a:bodyPr/>
          <a:lstStyle/>
          <a:p>
            <a:r>
              <a:rPr lang="en-US" dirty="0" err="1"/>
              <a:t>Dự</a:t>
            </a:r>
            <a:r>
              <a:rPr lang="en-US" dirty="0"/>
              <a:t> </a:t>
            </a:r>
            <a:r>
              <a:rPr lang="en-US" dirty="0" err="1"/>
              <a:t>đoán</a:t>
            </a:r>
            <a:r>
              <a:rPr lang="en-US" dirty="0"/>
              <a:t> logo </a:t>
            </a:r>
            <a:r>
              <a:rPr lang="en-US" dirty="0" err="1"/>
              <a:t>bằng</a:t>
            </a:r>
            <a:r>
              <a:rPr lang="en-US" dirty="0"/>
              <a:t> camera laptop</a:t>
            </a:r>
          </a:p>
          <a:p>
            <a:pPr marL="88900" indent="0">
              <a:buNone/>
            </a:pPr>
            <a:r>
              <a:rPr lang="en-US" dirty="0"/>
              <a:t>-</a:t>
            </a:r>
            <a:r>
              <a:rPr lang="en-US" sz="1800" dirty="0">
                <a:effectLst/>
                <a:latin typeface="Times New Roman" panose="02020603050405020304" pitchFamily="18" charset="0"/>
                <a:ea typeface="Calibri" panose="020F0502020204030204" pitchFamily="34" charset="0"/>
              </a:rPr>
              <a:t>Do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muốn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hạn</a:t>
            </a:r>
            <a:r>
              <a:rPr lang="en-US" sz="1800" dirty="0">
                <a:effectLst/>
                <a:latin typeface="Times New Roman" panose="02020603050405020304" pitchFamily="18" charset="0"/>
                <a:ea typeface="Calibri" panose="020F0502020204030204" pitchFamily="34" charset="0"/>
              </a:rPr>
              <a:t> ở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chỉ</a:t>
            </a:r>
            <a:r>
              <a:rPr lang="en-US" sz="1800" dirty="0">
                <a:effectLst/>
                <a:latin typeface="Times New Roman" panose="02020603050405020304" pitchFamily="18" charset="0"/>
                <a:ea typeface="Calibri" panose="020F0502020204030204" pitchFamily="34" charset="0"/>
              </a:rPr>
              <a:t> predict</a:t>
            </a:r>
          </a:p>
          <a:p>
            <a:pPr marL="88900" indent="0">
              <a:buNone/>
            </a:pPr>
            <a:r>
              <a:rPr lang="en-US" sz="1800" dirty="0" err="1">
                <a:effectLst/>
                <a:latin typeface="Times New Roman" panose="02020603050405020304" pitchFamily="18" charset="0"/>
                <a:ea typeface="Calibri" panose="020F0502020204030204" pitchFamily="34" charset="0"/>
              </a:rPr>
              <a:t>mỗi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chúng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em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triển</a:t>
            </a:r>
            <a:endParaRPr lang="en-US" sz="1800" dirty="0">
              <a:effectLst/>
              <a:latin typeface="Times New Roman" panose="02020603050405020304" pitchFamily="18" charset="0"/>
              <a:ea typeface="Calibri" panose="020F0502020204030204" pitchFamily="34" charset="0"/>
            </a:endParaRPr>
          </a:p>
          <a:p>
            <a:pPr marL="88900" indent="0">
              <a:buNone/>
            </a:pPr>
            <a:r>
              <a:rPr lang="en-US" sz="1800" dirty="0">
                <a:effectLst/>
                <a:latin typeface="Times New Roman" panose="02020603050405020304" pitchFamily="18" charset="0"/>
                <a:ea typeface="Calibri" panose="020F0502020204030204" pitchFamily="34" charset="0"/>
              </a:rPr>
              <a:t>model </a:t>
            </a:r>
            <a:r>
              <a:rPr lang="en-US" sz="1800" dirty="0" err="1">
                <a:effectLst/>
                <a:latin typeface="Times New Roman" panose="02020603050405020304" pitchFamily="18" charset="0"/>
                <a:ea typeface="Calibri" panose="020F0502020204030204" pitchFamily="34" charset="0"/>
              </a:rPr>
              <a:t>lên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thành</a:t>
            </a:r>
            <a:r>
              <a:rPr lang="en-US" sz="1800" dirty="0">
                <a:effectLst/>
                <a:latin typeface="Times New Roman" panose="02020603050405020304" pitchFamily="18" charset="0"/>
                <a:ea typeface="Calibri" panose="020F0502020204030204" pitchFamily="34" charset="0"/>
              </a:rPr>
              <a:t> real-time predict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camera</a:t>
            </a:r>
          </a:p>
          <a:p>
            <a:pPr marL="88900" indent="0">
              <a:buNone/>
            </a:pP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laptop. </a:t>
            </a:r>
            <a:endParaRPr lang="en-US" dirty="0"/>
          </a:p>
        </p:txBody>
      </p:sp>
      <p:pic>
        <p:nvPicPr>
          <p:cNvPr id="4" name="Image 2021-01-26 22-23-37_Trim">
            <a:hlinkClick r:id="" action="ppaction://media"/>
            <a:extLst>
              <a:ext uri="{FF2B5EF4-FFF2-40B4-BE49-F238E27FC236}">
                <a16:creationId xmlns:a16="http://schemas.microsoft.com/office/drawing/2014/main" id="{AB319926-1670-45BD-979D-DDB2540A29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9653" y="1385048"/>
            <a:ext cx="3220570" cy="3092823"/>
          </a:xfrm>
          <a:prstGeom prst="rect">
            <a:avLst/>
          </a:prstGeom>
        </p:spPr>
      </p:pic>
    </p:spTree>
    <p:extLst>
      <p:ext uri="{BB962C8B-B14F-4D97-AF65-F5344CB8AC3E}">
        <p14:creationId xmlns:p14="http://schemas.microsoft.com/office/powerpoint/2010/main" val="299071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5574-C3DD-490A-A56F-F788B0109B29}"/>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D38E920C-DFFB-4DD9-8BCF-51C0C6DC38DD}"/>
              </a:ext>
            </a:extLst>
          </p:cNvPr>
          <p:cNvSpPr>
            <a:spLocks noGrp="1"/>
          </p:cNvSpPr>
          <p:nvPr>
            <p:ph type="body" idx="1"/>
          </p:nvPr>
        </p:nvSpPr>
        <p:spPr/>
        <p:txBody>
          <a:bodyPr/>
          <a:lstStyle/>
          <a:p>
            <a:r>
              <a:rPr lang="en-US" dirty="0" err="1"/>
              <a:t>Dự</a:t>
            </a:r>
            <a:r>
              <a:rPr lang="en-US" dirty="0"/>
              <a:t> </a:t>
            </a:r>
            <a:r>
              <a:rPr lang="en-US" dirty="0" err="1"/>
              <a:t>đoán</a:t>
            </a:r>
            <a:r>
              <a:rPr lang="en-US" dirty="0"/>
              <a:t> logo </a:t>
            </a:r>
            <a:r>
              <a:rPr lang="en-US" dirty="0" err="1"/>
              <a:t>bằng</a:t>
            </a:r>
            <a:r>
              <a:rPr lang="en-US" dirty="0"/>
              <a:t> camera </a:t>
            </a:r>
            <a:r>
              <a:rPr lang="en-US" dirty="0" err="1"/>
              <a:t>điện</a:t>
            </a:r>
            <a:r>
              <a:rPr lang="en-US" dirty="0"/>
              <a:t> </a:t>
            </a:r>
            <a:r>
              <a:rPr lang="en-US" dirty="0" err="1"/>
              <a:t>thoại</a:t>
            </a:r>
            <a:endParaRPr lang="en-US" dirty="0"/>
          </a:p>
          <a:p>
            <a:pPr>
              <a:buFontTx/>
              <a:buChar char="-"/>
            </a:pPr>
            <a:r>
              <a:rPr lang="en-US" sz="1800" dirty="0" err="1">
                <a:effectLst/>
                <a:latin typeface="Times New Roman" panose="02020603050405020304" pitchFamily="18" charset="0"/>
                <a:ea typeface="Calibri" panose="020F0502020204030204" pitchFamily="34" charset="0"/>
              </a:rPr>
              <a:t>Nhận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camera </a:t>
            </a:r>
            <a:r>
              <a:rPr lang="en-US" sz="1800" dirty="0" err="1">
                <a:effectLst/>
                <a:latin typeface="Times New Roman" panose="02020603050405020304" pitchFamily="18" charset="0"/>
                <a:ea typeface="Calibri" panose="020F0502020204030204" pitchFamily="34" charset="0"/>
              </a:rPr>
              <a:t>không</a:t>
            </a:r>
            <a:endParaRPr lang="en-US" sz="1800" dirty="0">
              <a:effectLst/>
              <a:latin typeface="Times New Roman" panose="02020603050405020304" pitchFamily="18" charset="0"/>
              <a:ea typeface="Calibri" panose="020F0502020204030204" pitchFamily="34" charset="0"/>
            </a:endParaRPr>
          </a:p>
          <a:p>
            <a:pPr marL="88900" indent="0">
              <a:buNone/>
            </a:pP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tự</a:t>
            </a:r>
            <a:r>
              <a:rPr lang="en-US" sz="1800" dirty="0">
                <a:effectLst/>
                <a:latin typeface="Times New Roman" panose="02020603050405020304" pitchFamily="18" charset="0"/>
                <a:ea typeface="Calibri" panose="020F0502020204030204" pitchFamily="34" charset="0"/>
              </a:rPr>
              <a:t> do </a:t>
            </a:r>
            <a:r>
              <a:rPr lang="en-US" sz="1800" dirty="0" err="1">
                <a:effectLst/>
                <a:latin typeface="Times New Roman" panose="02020603050405020304" pitchFamily="18" charset="0"/>
                <a:ea typeface="Calibri" panose="020F0502020204030204" pitchFamily="34" charset="0"/>
              </a:rPr>
              <a:t>xoay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chuyển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khó</a:t>
            </a:r>
            <a:r>
              <a:rPr lang="en-US" sz="1800" dirty="0">
                <a:effectLst/>
                <a:latin typeface="Times New Roman" panose="02020603050405020304" pitchFamily="18" charset="0"/>
                <a:ea typeface="Calibri" panose="020F0502020204030204" pitchFamily="34" charset="0"/>
              </a:rPr>
              <a:t> khan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di </a:t>
            </a:r>
            <a:r>
              <a:rPr lang="en-US" sz="1800" dirty="0" err="1">
                <a:effectLst/>
                <a:latin typeface="Times New Roman" panose="02020603050405020304" pitchFamily="18" charset="0"/>
                <a:ea typeface="Calibri" panose="020F0502020204030204" pitchFamily="34" charset="0"/>
              </a:rPr>
              <a:t>chuyển</a:t>
            </a:r>
            <a:r>
              <a:rPr lang="en-US" sz="1800" dirty="0">
                <a:effectLst/>
                <a:latin typeface="Times New Roman" panose="02020603050405020304" pitchFamily="18" charset="0"/>
                <a:ea typeface="Calibri" panose="020F0502020204030204" pitchFamily="34" charset="0"/>
              </a:rPr>
              <a:t> </a:t>
            </a:r>
          </a:p>
          <a:p>
            <a:pPr marL="88900" indent="0">
              <a:buNone/>
            </a:pPr>
            <a:r>
              <a:rPr lang="en-US" sz="1800" dirty="0">
                <a:effectLst/>
                <a:latin typeface="Times New Roman" panose="02020603050405020304" pitchFamily="18" charset="0"/>
                <a:ea typeface="Calibri" panose="020F0502020204030204" pitchFamily="34" charset="0"/>
              </a:rPr>
              <a:t>camera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laptop, </a:t>
            </a:r>
            <a:r>
              <a:rPr lang="en-US" sz="1800" dirty="0" err="1">
                <a:effectLst/>
                <a:latin typeface="Times New Roman" panose="02020603050405020304" pitchFamily="18" charset="0"/>
                <a:ea typeface="Calibri" panose="020F0502020204030204" pitchFamily="34" charset="0"/>
              </a:rPr>
              <a:t>nhóm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chúng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em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p>
          <a:p>
            <a:pPr marL="88900" indent="0">
              <a:buNone/>
            </a:pPr>
            <a:r>
              <a:rPr lang="en-US" sz="1800" dirty="0" err="1">
                <a:effectLst/>
                <a:latin typeface="Times New Roman" panose="02020603050405020304" pitchFamily="18" charset="0"/>
                <a:ea typeface="Calibri" panose="020F0502020204030204" pitchFamily="34" charset="0"/>
              </a:rPr>
              <a:t>triển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model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đoán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qua camera </a:t>
            </a:r>
          </a:p>
          <a:p>
            <a:pPr marL="88900" indent="0">
              <a:buNone/>
            </a:pPr>
            <a:r>
              <a:rPr lang="en-US" sz="1800" dirty="0" err="1">
                <a:effectLst/>
                <a:latin typeface="Times New Roman" panose="02020603050405020304" pitchFamily="18" charset="0"/>
                <a:ea typeface="Calibri" panose="020F0502020204030204" pitchFamily="34" charset="0"/>
              </a:rPr>
              <a:t>điện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thoại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qua </a:t>
            </a:r>
            <a:r>
              <a:rPr lang="en-US" sz="1800" dirty="0" err="1">
                <a:effectLst/>
                <a:latin typeface="Times New Roman" panose="02020603050405020304" pitchFamily="18" charset="0"/>
                <a:ea typeface="Calibri" panose="020F0502020204030204" pitchFamily="34" charset="0"/>
              </a:rPr>
              <a:t>kết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giữa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bị</a:t>
            </a:r>
            <a:r>
              <a:rPr lang="en-US" sz="1800" dirty="0">
                <a:effectLst/>
                <a:latin typeface="Times New Roman" panose="02020603050405020304" pitchFamily="18" charset="0"/>
                <a:ea typeface="Calibri" panose="020F0502020204030204" pitchFamily="34" charset="0"/>
              </a:rPr>
              <a:t>.</a:t>
            </a:r>
            <a:endParaRPr lang="en-US" dirty="0"/>
          </a:p>
        </p:txBody>
      </p:sp>
      <p:pic>
        <p:nvPicPr>
          <p:cNvPr id="5" name="Image 2021-01-26 22-27-04">
            <a:hlinkClick r:id="" action="ppaction://media"/>
            <a:extLst>
              <a:ext uri="{FF2B5EF4-FFF2-40B4-BE49-F238E27FC236}">
                <a16:creationId xmlns:a16="http://schemas.microsoft.com/office/drawing/2014/main" id="{848499AD-5C09-4D95-A60B-0E1B0B4DAC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29299" y="1057853"/>
            <a:ext cx="3180229" cy="3126441"/>
          </a:xfrm>
          <a:prstGeom prst="rect">
            <a:avLst/>
          </a:prstGeom>
        </p:spPr>
      </p:pic>
    </p:spTree>
    <p:extLst>
      <p:ext uri="{BB962C8B-B14F-4D97-AF65-F5344CB8AC3E}">
        <p14:creationId xmlns:p14="http://schemas.microsoft.com/office/powerpoint/2010/main" val="336852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3394-BFFB-4CF7-AD78-BBB1FBFFB1CA}"/>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cuộc</a:t>
            </a:r>
            <a:r>
              <a:rPr lang="en-US" dirty="0"/>
              <a:t> </a:t>
            </a:r>
            <a:r>
              <a:rPr lang="en-US" dirty="0" err="1"/>
              <a:t>thi</a:t>
            </a:r>
            <a:endParaRPr lang="en-US" dirty="0"/>
          </a:p>
        </p:txBody>
      </p:sp>
      <p:sp>
        <p:nvSpPr>
          <p:cNvPr id="3" name="Text Placeholder 2">
            <a:extLst>
              <a:ext uri="{FF2B5EF4-FFF2-40B4-BE49-F238E27FC236}">
                <a16:creationId xmlns:a16="http://schemas.microsoft.com/office/drawing/2014/main" id="{6039F873-0E4E-4BCE-B5ED-FD970589177B}"/>
              </a:ext>
            </a:extLst>
          </p:cNvPr>
          <p:cNvSpPr>
            <a:spLocks noGrp="1"/>
          </p:cNvSpPr>
          <p:nvPr>
            <p:ph type="body" idx="1"/>
          </p:nvPr>
        </p:nvSpPr>
        <p:spPr/>
        <p:txBody>
          <a:bodyPr/>
          <a:lstStyle/>
          <a:p>
            <a:pPr marL="88900" indent="0">
              <a:buNone/>
            </a:pPr>
            <a:r>
              <a:rPr lang="en-US" dirty="0" err="1"/>
              <a:t>Nhóm</a:t>
            </a:r>
            <a:r>
              <a:rPr lang="en-US" dirty="0"/>
              <a:t> </a:t>
            </a:r>
            <a:r>
              <a:rPr lang="en-US" dirty="0" err="1"/>
              <a:t>em</a:t>
            </a:r>
            <a:r>
              <a:rPr lang="en-US" dirty="0"/>
              <a:t> </a:t>
            </a:r>
            <a:r>
              <a:rPr lang="en-US" dirty="0" err="1"/>
              <a:t>đã</a:t>
            </a:r>
            <a:r>
              <a:rPr lang="en-US" dirty="0"/>
              <a:t> </a:t>
            </a:r>
            <a:r>
              <a:rPr lang="en-US" dirty="0" err="1"/>
              <a:t>bỏ</a:t>
            </a:r>
            <a:r>
              <a:rPr lang="en-US" dirty="0"/>
              <a:t> </a:t>
            </a:r>
            <a:r>
              <a:rPr lang="en-US" dirty="0" err="1"/>
              <a:t>lỡ</a:t>
            </a:r>
            <a:r>
              <a:rPr lang="en-US" dirty="0"/>
              <a:t> round 1 </a:t>
            </a:r>
            <a:r>
              <a:rPr lang="en-US" dirty="0" err="1"/>
              <a:t>nên</a:t>
            </a:r>
            <a:r>
              <a:rPr lang="en-US" dirty="0"/>
              <a:t> </a:t>
            </a:r>
            <a:r>
              <a:rPr lang="en-US" dirty="0" err="1"/>
              <a:t>kết</a:t>
            </a:r>
            <a:r>
              <a:rPr lang="en-US" dirty="0"/>
              <a:t> </a:t>
            </a:r>
            <a:r>
              <a:rPr lang="en-US" dirty="0" err="1"/>
              <a:t>quả</a:t>
            </a:r>
            <a:r>
              <a:rPr lang="en-US" dirty="0"/>
              <a:t> </a:t>
            </a:r>
            <a:r>
              <a:rPr lang="en-US" dirty="0" err="1"/>
              <a:t>chung</a:t>
            </a:r>
            <a:r>
              <a:rPr lang="en-US" dirty="0"/>
              <a:t> </a:t>
            </a:r>
            <a:r>
              <a:rPr lang="en-US" dirty="0" err="1"/>
              <a:t>kết</a:t>
            </a:r>
            <a:r>
              <a:rPr lang="en-US" dirty="0"/>
              <a:t> </a:t>
            </a:r>
            <a:r>
              <a:rPr lang="en-US" dirty="0" err="1"/>
              <a:t>chưa</a:t>
            </a:r>
            <a:r>
              <a:rPr lang="en-US" dirty="0"/>
              <a:t> </a:t>
            </a:r>
            <a:r>
              <a:rPr lang="en-US" dirty="0" err="1"/>
              <a:t>được</a:t>
            </a:r>
            <a:r>
              <a:rPr lang="en-US" dirty="0"/>
              <a:t> </a:t>
            </a:r>
            <a:r>
              <a:rPr lang="en-US" dirty="0" err="1"/>
              <a:t>tốt</a:t>
            </a:r>
            <a:r>
              <a:rPr lang="en-US" dirty="0"/>
              <a:t> </a:t>
            </a:r>
            <a:r>
              <a:rPr lang="en-US" dirty="0" err="1"/>
              <a:t>nhưng</a:t>
            </a:r>
            <a:r>
              <a:rPr lang="en-US" dirty="0"/>
              <a:t> </a:t>
            </a:r>
            <a:r>
              <a:rPr lang="en-US" dirty="0" err="1"/>
              <a:t>vẫn</a:t>
            </a:r>
            <a:r>
              <a:rPr lang="en-US" dirty="0"/>
              <a:t> </a:t>
            </a:r>
            <a:r>
              <a:rPr lang="en-US" dirty="0" err="1"/>
              <a:t>đạt</a:t>
            </a:r>
            <a:r>
              <a:rPr lang="en-US" dirty="0"/>
              <a:t> </a:t>
            </a:r>
            <a:r>
              <a:rPr lang="en-US" dirty="0" err="1"/>
              <a:t>hạng</a:t>
            </a:r>
            <a:r>
              <a:rPr lang="en-US" dirty="0"/>
              <a:t> 8.</a:t>
            </a:r>
          </a:p>
        </p:txBody>
      </p:sp>
      <p:pic>
        <p:nvPicPr>
          <p:cNvPr id="4" name="Picture 3">
            <a:extLst>
              <a:ext uri="{FF2B5EF4-FFF2-40B4-BE49-F238E27FC236}">
                <a16:creationId xmlns:a16="http://schemas.microsoft.com/office/drawing/2014/main" id="{7C9FB4E8-AD69-4B15-83C6-0E39FDFC0685}"/>
              </a:ext>
            </a:extLst>
          </p:cNvPr>
          <p:cNvPicPr/>
          <p:nvPr/>
        </p:nvPicPr>
        <p:blipFill>
          <a:blip r:embed="rId2"/>
          <a:stretch>
            <a:fillRect/>
          </a:stretch>
        </p:blipFill>
        <p:spPr>
          <a:xfrm>
            <a:off x="633934" y="1775012"/>
            <a:ext cx="6916590" cy="2900100"/>
          </a:xfrm>
          <a:prstGeom prst="rect">
            <a:avLst/>
          </a:prstGeom>
        </p:spPr>
      </p:pic>
    </p:spTree>
    <p:extLst>
      <p:ext uri="{BB962C8B-B14F-4D97-AF65-F5344CB8AC3E}">
        <p14:creationId xmlns:p14="http://schemas.microsoft.com/office/powerpoint/2010/main" val="2649480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B26CB-271A-4116-8D43-BAC250106BE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cuộc</a:t>
            </a:r>
            <a:r>
              <a:rPr lang="en-US" dirty="0"/>
              <a:t> </a:t>
            </a:r>
            <a:r>
              <a:rPr lang="en-US" dirty="0" err="1"/>
              <a:t>thi</a:t>
            </a:r>
            <a:endParaRPr lang="en-US" dirty="0"/>
          </a:p>
        </p:txBody>
      </p:sp>
      <p:sp>
        <p:nvSpPr>
          <p:cNvPr id="3" name="Text Placeholder 2">
            <a:extLst>
              <a:ext uri="{FF2B5EF4-FFF2-40B4-BE49-F238E27FC236}">
                <a16:creationId xmlns:a16="http://schemas.microsoft.com/office/drawing/2014/main" id="{22CB10AA-CA9E-44D6-B2EB-F3D0FD86F1E0}"/>
              </a:ext>
            </a:extLst>
          </p:cNvPr>
          <p:cNvSpPr>
            <a:spLocks noGrp="1"/>
          </p:cNvSpPr>
          <p:nvPr>
            <p:ph type="body" idx="1"/>
          </p:nvPr>
        </p:nvSpPr>
        <p:spPr/>
        <p:txBody>
          <a:bodyPr/>
          <a:lstStyle/>
          <a:p>
            <a:pPr marL="88900" indent="0">
              <a:buNone/>
            </a:pPr>
            <a:r>
              <a:rPr lang="en-US" dirty="0" err="1"/>
              <a:t>Tổng</a:t>
            </a:r>
            <a:r>
              <a:rPr lang="en-US" dirty="0"/>
              <a:t> </a:t>
            </a:r>
            <a:r>
              <a:rPr lang="en-US" dirty="0" err="1"/>
              <a:t>kết</a:t>
            </a:r>
            <a:r>
              <a:rPr lang="en-US" dirty="0"/>
              <a:t>: </a:t>
            </a:r>
            <a:r>
              <a:rPr lang="en-US" dirty="0" err="1"/>
              <a:t>Nhóm</a:t>
            </a:r>
            <a:r>
              <a:rPr lang="en-US" dirty="0"/>
              <a:t> </a:t>
            </a:r>
            <a:r>
              <a:rPr lang="en-US" dirty="0" err="1"/>
              <a:t>em</a:t>
            </a:r>
            <a:r>
              <a:rPr lang="en-US" dirty="0"/>
              <a:t> </a:t>
            </a:r>
            <a:r>
              <a:rPr lang="en-US" dirty="0" err="1"/>
              <a:t>đạt</a:t>
            </a:r>
            <a:r>
              <a:rPr lang="en-US" dirty="0"/>
              <a:t> </a:t>
            </a:r>
            <a:r>
              <a:rPr lang="en-US" dirty="0" err="1"/>
              <a:t>được</a:t>
            </a:r>
            <a:r>
              <a:rPr lang="en-US" dirty="0"/>
              <a:t> </a:t>
            </a:r>
            <a:r>
              <a:rPr lang="en-US" dirty="0" err="1"/>
              <a:t>giải</a:t>
            </a:r>
            <a:r>
              <a:rPr lang="en-US" dirty="0"/>
              <a:t> </a:t>
            </a:r>
            <a:r>
              <a:rPr lang="en-US" dirty="0" err="1"/>
              <a:t>phụ</a:t>
            </a:r>
            <a:r>
              <a:rPr lang="en-US" dirty="0"/>
              <a:t> </a:t>
            </a:r>
            <a:r>
              <a:rPr lang="en-US" dirty="0" err="1"/>
              <a:t>là</a:t>
            </a:r>
            <a:r>
              <a:rPr lang="en-US" dirty="0"/>
              <a:t> “</a:t>
            </a:r>
            <a:r>
              <a:rPr lang="en-US" dirty="0" err="1"/>
              <a:t>Khởi</a:t>
            </a:r>
            <a:r>
              <a:rPr lang="en-US" dirty="0"/>
              <a:t> </a:t>
            </a:r>
            <a:r>
              <a:rPr lang="en-US" dirty="0" err="1"/>
              <a:t>động</a:t>
            </a:r>
            <a:r>
              <a:rPr lang="en-US" dirty="0"/>
              <a:t> </a:t>
            </a:r>
            <a:r>
              <a:rPr lang="en-US" dirty="0" err="1"/>
              <a:t>ấn</a:t>
            </a:r>
            <a:r>
              <a:rPr lang="en-US" dirty="0"/>
              <a:t> </a:t>
            </a:r>
            <a:r>
              <a:rPr lang="en-US" dirty="0" err="1"/>
              <a:t>tượng</a:t>
            </a:r>
            <a:r>
              <a:rPr lang="en-US" dirty="0"/>
              <a:t> </a:t>
            </a:r>
            <a:r>
              <a:rPr lang="en-US" dirty="0" err="1"/>
              <a:t>nhất</a:t>
            </a:r>
            <a:r>
              <a:rPr lang="en-US" dirty="0"/>
              <a:t>”</a:t>
            </a:r>
          </a:p>
          <a:p>
            <a:pPr marL="88900" indent="0">
              <a:buNone/>
            </a:pPr>
            <a:endParaRPr lang="en-US" dirty="0"/>
          </a:p>
        </p:txBody>
      </p:sp>
      <p:pic>
        <p:nvPicPr>
          <p:cNvPr id="7" name="Picture 6">
            <a:extLst>
              <a:ext uri="{FF2B5EF4-FFF2-40B4-BE49-F238E27FC236}">
                <a16:creationId xmlns:a16="http://schemas.microsoft.com/office/drawing/2014/main" id="{BC8719AD-AC18-44CA-85FF-9AD496D6B30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76082" y="1485901"/>
            <a:ext cx="5791835" cy="3335124"/>
          </a:xfrm>
          <a:prstGeom prst="rect">
            <a:avLst/>
          </a:prstGeom>
        </p:spPr>
      </p:pic>
    </p:spTree>
    <p:extLst>
      <p:ext uri="{BB962C8B-B14F-4D97-AF65-F5344CB8AC3E}">
        <p14:creationId xmlns:p14="http://schemas.microsoft.com/office/powerpoint/2010/main" val="2358418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2BA5-074A-40F8-A8B2-37DAF828C9E5}"/>
              </a:ext>
            </a:extLst>
          </p:cNvPr>
          <p:cNvSpPr>
            <a:spLocks noGrp="1"/>
          </p:cNvSpPr>
          <p:nvPr>
            <p:ph type="title"/>
          </p:nvPr>
        </p:nvSpPr>
        <p:spPr/>
        <p:txBody>
          <a:bodyPr/>
          <a:lstStyle/>
          <a:p>
            <a:r>
              <a:rPr lang="en-US" dirty="0" err="1"/>
              <a:t>Kết</a:t>
            </a:r>
            <a:r>
              <a:rPr lang="en-US" dirty="0"/>
              <a:t> </a:t>
            </a:r>
            <a:r>
              <a:rPr lang="en-US" dirty="0" err="1"/>
              <a:t>luận</a:t>
            </a:r>
            <a:endParaRPr lang="en-US" dirty="0"/>
          </a:p>
        </p:txBody>
      </p:sp>
      <p:sp>
        <p:nvSpPr>
          <p:cNvPr id="3" name="Text Placeholder 2">
            <a:extLst>
              <a:ext uri="{FF2B5EF4-FFF2-40B4-BE49-F238E27FC236}">
                <a16:creationId xmlns:a16="http://schemas.microsoft.com/office/drawing/2014/main" id="{88228DFA-4092-4475-BA38-EE76CCB66A44}"/>
              </a:ext>
            </a:extLst>
          </p:cNvPr>
          <p:cNvSpPr>
            <a:spLocks noGrp="1"/>
          </p:cNvSpPr>
          <p:nvPr>
            <p:ph type="body" idx="1"/>
          </p:nvPr>
        </p:nvSpPr>
        <p:spPr/>
        <p:txBody>
          <a:bodyPr/>
          <a:lstStyle/>
          <a:p>
            <a:r>
              <a:rPr lang="en-US" dirty="0" err="1"/>
              <a:t>Bài</a:t>
            </a:r>
            <a:r>
              <a:rPr lang="en-US" dirty="0"/>
              <a:t> </a:t>
            </a:r>
            <a:r>
              <a:rPr lang="en-US" dirty="0" err="1"/>
              <a:t>toán</a:t>
            </a:r>
            <a:r>
              <a:rPr lang="en-US" dirty="0"/>
              <a:t> </a:t>
            </a:r>
            <a:r>
              <a:rPr lang="en-US" dirty="0" err="1"/>
              <a:t>nhận</a:t>
            </a:r>
            <a:r>
              <a:rPr lang="en-US" dirty="0"/>
              <a:t> </a:t>
            </a:r>
            <a:r>
              <a:rPr lang="en-US" dirty="0" err="1"/>
              <a:t>diện</a:t>
            </a:r>
            <a:r>
              <a:rPr lang="en-US" dirty="0"/>
              <a:t> </a:t>
            </a:r>
            <a:r>
              <a:rPr lang="en-US" dirty="0" err="1"/>
              <a:t>sử</a:t>
            </a:r>
            <a:r>
              <a:rPr lang="en-US" dirty="0"/>
              <a:t> </a:t>
            </a:r>
            <a:r>
              <a:rPr lang="en-US" dirty="0" err="1"/>
              <a:t>dụng</a:t>
            </a:r>
            <a:r>
              <a:rPr lang="en-US" dirty="0"/>
              <a:t> </a:t>
            </a:r>
            <a:r>
              <a:rPr lang="en-US" dirty="0" err="1"/>
              <a:t>kỹ</a:t>
            </a:r>
            <a:r>
              <a:rPr lang="en-US" dirty="0"/>
              <a:t> </a:t>
            </a:r>
            <a:r>
              <a:rPr lang="en-US" dirty="0" err="1"/>
              <a:t>thuật</a:t>
            </a:r>
            <a:r>
              <a:rPr lang="en-US" dirty="0"/>
              <a:t> deep learning (CNN). </a:t>
            </a:r>
          </a:p>
          <a:p>
            <a:r>
              <a:rPr lang="en-US" dirty="0" err="1"/>
              <a:t>Thông</a:t>
            </a:r>
            <a:r>
              <a:rPr lang="en-US" dirty="0"/>
              <a:t> qua </a:t>
            </a:r>
            <a:r>
              <a:rPr lang="en-US" dirty="0" err="1"/>
              <a:t>cuộc</a:t>
            </a:r>
            <a:r>
              <a:rPr lang="en-US" dirty="0"/>
              <a:t> </a:t>
            </a:r>
            <a:r>
              <a:rPr lang="en-US" dirty="0" err="1"/>
              <a:t>thi</a:t>
            </a:r>
            <a:r>
              <a:rPr lang="en-US" dirty="0"/>
              <a:t> </a:t>
            </a:r>
            <a:r>
              <a:rPr lang="en-US" dirty="0" err="1"/>
              <a:t>tìm</a:t>
            </a:r>
            <a:r>
              <a:rPr lang="en-US" dirty="0"/>
              <a:t> </a:t>
            </a:r>
            <a:r>
              <a:rPr lang="en-US" dirty="0" err="1"/>
              <a:t>hiểu</a:t>
            </a:r>
            <a:r>
              <a:rPr lang="en-US" dirty="0"/>
              <a:t> </a:t>
            </a:r>
            <a:r>
              <a:rPr lang="en-US" dirty="0" err="1"/>
              <a:t>được</a:t>
            </a:r>
            <a:r>
              <a:rPr lang="en-US" dirty="0"/>
              <a:t> </a:t>
            </a:r>
            <a:r>
              <a:rPr lang="en-US" dirty="0" err="1"/>
              <a:t>nhiều</a:t>
            </a:r>
            <a:r>
              <a:rPr lang="en-US" dirty="0"/>
              <a:t> </a:t>
            </a:r>
            <a:r>
              <a:rPr lang="en-US" dirty="0" err="1"/>
              <a:t>kĩ</a:t>
            </a:r>
            <a:r>
              <a:rPr lang="en-US" dirty="0"/>
              <a:t> </a:t>
            </a:r>
            <a:r>
              <a:rPr lang="en-US" dirty="0" err="1"/>
              <a:t>thuật</a:t>
            </a:r>
            <a:r>
              <a:rPr lang="en-US" dirty="0"/>
              <a:t> </a:t>
            </a:r>
            <a:r>
              <a:rPr lang="en-US" dirty="0" err="1"/>
              <a:t>mới</a:t>
            </a:r>
            <a:r>
              <a:rPr lang="en-US" dirty="0"/>
              <a:t> </a:t>
            </a:r>
            <a:r>
              <a:rPr lang="en-US" dirty="0" err="1"/>
              <a:t>hơn</a:t>
            </a:r>
            <a:r>
              <a:rPr lang="en-US" dirty="0"/>
              <a:t> </a:t>
            </a:r>
            <a:r>
              <a:rPr lang="en-US" dirty="0" err="1"/>
              <a:t>cải</a:t>
            </a:r>
            <a:r>
              <a:rPr lang="en-US" dirty="0"/>
              <a:t> </a:t>
            </a:r>
            <a:r>
              <a:rPr lang="en-US" dirty="0" err="1"/>
              <a:t>thiện</a:t>
            </a:r>
            <a:r>
              <a:rPr lang="en-US" dirty="0"/>
              <a:t> </a:t>
            </a:r>
            <a:r>
              <a:rPr lang="en-US" dirty="0" err="1"/>
              <a:t>kĩ</a:t>
            </a:r>
            <a:r>
              <a:rPr lang="en-US" dirty="0"/>
              <a:t> </a:t>
            </a:r>
            <a:r>
              <a:rPr lang="en-US" dirty="0" err="1"/>
              <a:t>năng</a:t>
            </a:r>
            <a:r>
              <a:rPr lang="en-US" dirty="0"/>
              <a:t> machine learning.</a:t>
            </a:r>
          </a:p>
          <a:p>
            <a:r>
              <a:rPr lang="en-US" dirty="0" err="1"/>
              <a:t>Kết</a:t>
            </a:r>
            <a:r>
              <a:rPr lang="en-US" dirty="0"/>
              <a:t> </a:t>
            </a:r>
            <a:r>
              <a:rPr lang="en-US" dirty="0" err="1"/>
              <a:t>quả</a:t>
            </a:r>
            <a:r>
              <a:rPr lang="en-US" dirty="0"/>
              <a:t> </a:t>
            </a:r>
            <a:r>
              <a:rPr lang="en-US" dirty="0" err="1"/>
              <a:t>vẫn</a:t>
            </a:r>
            <a:r>
              <a:rPr lang="en-US" dirty="0"/>
              <a:t> </a:t>
            </a:r>
            <a:r>
              <a:rPr lang="en-US" dirty="0" err="1"/>
              <a:t>chưa</a:t>
            </a:r>
            <a:r>
              <a:rPr lang="en-US" dirty="0"/>
              <a:t> </a:t>
            </a:r>
            <a:r>
              <a:rPr lang="en-US" dirty="0" err="1"/>
              <a:t>được</a:t>
            </a:r>
            <a:r>
              <a:rPr lang="en-US" dirty="0"/>
              <a:t> </a:t>
            </a:r>
            <a:r>
              <a:rPr lang="en-US" dirty="0" err="1"/>
              <a:t>tốt</a:t>
            </a:r>
            <a:r>
              <a:rPr lang="en-US" dirty="0"/>
              <a:t>, </a:t>
            </a:r>
            <a:r>
              <a:rPr lang="en-US" dirty="0" err="1"/>
              <a:t>cần</a:t>
            </a:r>
            <a:r>
              <a:rPr lang="en-US" dirty="0"/>
              <a:t> </a:t>
            </a:r>
            <a:r>
              <a:rPr lang="en-US" dirty="0" err="1"/>
              <a:t>rút</a:t>
            </a:r>
            <a:r>
              <a:rPr lang="en-US" dirty="0"/>
              <a:t> </a:t>
            </a:r>
            <a:r>
              <a:rPr lang="en-US" dirty="0" err="1"/>
              <a:t>kinh</a:t>
            </a:r>
            <a:r>
              <a:rPr lang="en-US" dirty="0"/>
              <a:t> </a:t>
            </a:r>
            <a:r>
              <a:rPr lang="en-US" dirty="0" err="1"/>
              <a:t>nghiệm</a:t>
            </a:r>
            <a:r>
              <a:rPr lang="en-US" dirty="0"/>
              <a:t> </a:t>
            </a:r>
            <a:r>
              <a:rPr lang="en-US" dirty="0" err="1"/>
              <a:t>và</a:t>
            </a:r>
            <a:r>
              <a:rPr lang="en-US" dirty="0"/>
              <a:t> </a:t>
            </a:r>
            <a:r>
              <a:rPr lang="en-US" dirty="0" err="1"/>
              <a:t>làm</a:t>
            </a:r>
            <a:r>
              <a:rPr lang="en-US" dirty="0"/>
              <a:t> </a:t>
            </a:r>
            <a:r>
              <a:rPr lang="en-US" dirty="0" err="1"/>
              <a:t>tốt</a:t>
            </a:r>
            <a:r>
              <a:rPr lang="en-US" dirty="0"/>
              <a:t> </a:t>
            </a:r>
            <a:r>
              <a:rPr lang="en-US" dirty="0" err="1"/>
              <a:t>hơn</a:t>
            </a:r>
            <a:r>
              <a:rPr lang="en-US" dirty="0"/>
              <a:t> </a:t>
            </a:r>
            <a:r>
              <a:rPr lang="en-US" dirty="0" err="1"/>
              <a:t>cho</a:t>
            </a:r>
            <a:r>
              <a:rPr lang="en-US" dirty="0"/>
              <a:t> </a:t>
            </a:r>
            <a:r>
              <a:rPr lang="en-US" dirty="0" err="1"/>
              <a:t>các</a:t>
            </a:r>
            <a:r>
              <a:rPr lang="en-US" dirty="0"/>
              <a:t> </a:t>
            </a:r>
            <a:r>
              <a:rPr lang="en-US" dirty="0" err="1"/>
              <a:t>cuộc</a:t>
            </a:r>
            <a:r>
              <a:rPr lang="en-US" dirty="0"/>
              <a:t> </a:t>
            </a:r>
            <a:r>
              <a:rPr lang="en-US" dirty="0" err="1"/>
              <a:t>thi</a:t>
            </a:r>
            <a:r>
              <a:rPr lang="en-US" dirty="0"/>
              <a:t> </a:t>
            </a:r>
            <a:r>
              <a:rPr lang="en-US" dirty="0" err="1"/>
              <a:t>sau</a:t>
            </a:r>
            <a:r>
              <a:rPr lang="en-US" dirty="0"/>
              <a:t>.</a:t>
            </a:r>
          </a:p>
        </p:txBody>
      </p:sp>
    </p:spTree>
    <p:extLst>
      <p:ext uri="{BB962C8B-B14F-4D97-AF65-F5344CB8AC3E}">
        <p14:creationId xmlns:p14="http://schemas.microsoft.com/office/powerpoint/2010/main" val="1302856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p:nvPr/>
        </p:nvSpPr>
        <p:spPr>
          <a:xfrm>
            <a:off x="574975" y="1023250"/>
            <a:ext cx="7882500" cy="131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lt1"/>
                </a:solidFill>
                <a:latin typeface="Roboto"/>
                <a:ea typeface="Roboto"/>
                <a:cs typeface="Roboto"/>
                <a:sym typeface="Roboto"/>
              </a:rPr>
              <a:t>TÊN ĐỀ TÀI (IN HOA)  - NHẬN DIỆN TOÀ NHÀ XYZ</a:t>
            </a:r>
            <a:endParaRPr sz="4800" b="1">
              <a:solidFill>
                <a:schemeClr val="lt1"/>
              </a:solidFill>
              <a:latin typeface="Roboto"/>
              <a:ea typeface="Roboto"/>
              <a:cs typeface="Roboto"/>
              <a:sym typeface="Roboto"/>
            </a:endParaRPr>
          </a:p>
        </p:txBody>
      </p:sp>
      <p:sp>
        <p:nvSpPr>
          <p:cNvPr id="73" name="Google Shape;73;p14"/>
          <p:cNvSpPr txBox="1"/>
          <p:nvPr/>
        </p:nvSpPr>
        <p:spPr>
          <a:xfrm>
            <a:off x="809575" y="2765650"/>
            <a:ext cx="7882500" cy="17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chemeClr val="lt1"/>
                </a:solidFill>
                <a:latin typeface="Roboto"/>
                <a:ea typeface="Roboto"/>
                <a:cs typeface="Roboto"/>
                <a:sym typeface="Roboto"/>
              </a:rPr>
              <a:t>NHÓM 01 - CS114.L11.KHCL</a:t>
            </a:r>
            <a:endParaRPr sz="3000" b="1">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 sz="3000" b="1">
                <a:solidFill>
                  <a:schemeClr val="lt1"/>
                </a:solidFill>
                <a:latin typeface="Roboto"/>
                <a:ea typeface="Roboto"/>
                <a:cs typeface="Roboto"/>
                <a:sym typeface="Roboto"/>
              </a:rPr>
              <a:t>Link Github: </a:t>
            </a:r>
            <a:endParaRPr sz="3000" b="1">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Tóm tắt</a:t>
            </a:r>
            <a:endParaRPr/>
          </a:p>
        </p:txBody>
      </p:sp>
      <p:sp>
        <p:nvSpPr>
          <p:cNvPr id="79" name="Google Shape;79;p15"/>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a:t>Tên đề tài</a:t>
            </a:r>
            <a:endParaRPr/>
          </a:p>
          <a:p>
            <a:pPr marL="457200" lvl="0" indent="-368300" algn="l" rtl="0">
              <a:spcBef>
                <a:spcPts val="0"/>
              </a:spcBef>
              <a:spcAft>
                <a:spcPts val="0"/>
              </a:spcAft>
              <a:buSzPts val="2200"/>
              <a:buChar char="●"/>
            </a:pPr>
            <a:r>
              <a:rPr lang="en"/>
              <a:t>Tóm tắt về đồ án và kết quả đạt được</a:t>
            </a:r>
            <a:endParaRPr/>
          </a:p>
          <a:p>
            <a:pPr marL="457200" lvl="0" indent="-368300" algn="l" rtl="0">
              <a:spcBef>
                <a:spcPts val="0"/>
              </a:spcBef>
              <a:spcAft>
                <a:spcPts val="0"/>
              </a:spcAft>
              <a:buSzPts val="2200"/>
              <a:buChar char="●"/>
            </a:pPr>
            <a:r>
              <a:rPr lang="en"/>
              <a:t>Ảnh của các thành viên của nhóm</a:t>
            </a: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Hướng dẫn</a:t>
            </a:r>
            <a:r>
              <a:rPr lang="en"/>
              <a:t> </a:t>
            </a:r>
            <a:endParaRPr/>
          </a:p>
        </p:txBody>
      </p:sp>
      <p:sp>
        <p:nvSpPr>
          <p:cNvPr id="85" name="Google Shape;85;p16"/>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dirty="0"/>
              <a:t>Các nhóm copy slide mẫu về tên đề tài rồi update thông tin của nhóm</a:t>
            </a:r>
            <a:endParaRPr sz="1800" dirty="0"/>
          </a:p>
          <a:p>
            <a:pPr marL="457200" lvl="0" indent="-368300" algn="l" rtl="0">
              <a:spcBef>
                <a:spcPts val="0"/>
              </a:spcBef>
              <a:spcAft>
                <a:spcPts val="0"/>
              </a:spcAft>
              <a:buSzPts val="2200"/>
              <a:buChar char="●"/>
            </a:pPr>
            <a:r>
              <a:rPr lang="en" dirty="0"/>
              <a:t>Không sửa đổi các slide mẫu - nên tạo một copy các slide này thành tập tin của chính mình, sau khi hoàn tất thì copy các slide vào file này.</a:t>
            </a:r>
            <a:endParaRPr dirty="0"/>
          </a:p>
          <a:p>
            <a:pPr marL="457200" lvl="0" indent="-368300" algn="l" rtl="0">
              <a:spcBef>
                <a:spcPts val="0"/>
              </a:spcBef>
              <a:spcAft>
                <a:spcPts val="0"/>
              </a:spcAft>
              <a:buSzPts val="2200"/>
              <a:buChar char="●"/>
            </a:pPr>
            <a:r>
              <a:rPr lang="en" dirty="0"/>
              <a:t>Lưu ý copy vào cuối file để tránh ghi đè lên các bạn đã nộp trước đó</a:t>
            </a:r>
            <a:endParaRPr dirty="0"/>
          </a:p>
          <a:p>
            <a:pPr marL="457200" lvl="0" indent="-368300" algn="l" rtl="0">
              <a:spcBef>
                <a:spcPts val="0"/>
              </a:spcBef>
              <a:spcAft>
                <a:spcPts val="0"/>
              </a:spcAft>
              <a:buSzPts val="2200"/>
              <a:buChar char="●"/>
            </a:pPr>
            <a:r>
              <a:rPr lang="en" dirty="0"/>
              <a:t>Tối đa 15 slides/đồ án </a:t>
            </a:r>
            <a:endParaRPr dirty="0"/>
          </a:p>
          <a:p>
            <a:pPr marL="457200" lvl="0" indent="-368300" algn="l" rtl="0">
              <a:spcBef>
                <a:spcPts val="0"/>
              </a:spcBef>
              <a:spcAft>
                <a:spcPts val="0"/>
              </a:spcAft>
              <a:buSzPts val="2200"/>
              <a:buChar char="●"/>
            </a:pPr>
            <a:r>
              <a:rPr lang="en" dirty="0"/>
              <a:t>Báo cáo của các nhóm bắt đầu ở slide kế tiếp</a:t>
            </a:r>
            <a:endParaRPr dirty="0"/>
          </a:p>
          <a:p>
            <a:pPr marL="457200" lvl="0" indent="0" algn="l" rtl="0">
              <a:spcBef>
                <a:spcPts val="1600"/>
              </a:spcBef>
              <a:spcAft>
                <a:spcPts val="0"/>
              </a:spcAft>
              <a:buNone/>
            </a:pPr>
            <a:endParaRPr dirty="0"/>
          </a:p>
          <a:p>
            <a:pPr marL="914400" lvl="0" indent="0" algn="l" rtl="0">
              <a:spcBef>
                <a:spcPts val="1600"/>
              </a:spcBef>
              <a:spcAft>
                <a:spcPts val="1600"/>
              </a:spcAft>
              <a:buNone/>
            </a:pP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p:nvPr/>
        </p:nvSpPr>
        <p:spPr>
          <a:xfrm>
            <a:off x="574975" y="1023250"/>
            <a:ext cx="7882500" cy="131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lt1"/>
                </a:solidFill>
                <a:latin typeface="Roboto"/>
                <a:ea typeface="Roboto"/>
                <a:cs typeface="Roboto"/>
                <a:sym typeface="Roboto"/>
              </a:rPr>
              <a:t>NHẬN DIỆN THƯƠNG HIỆU – LOGO TRONG ẢNH</a:t>
            </a:r>
            <a:endParaRPr sz="4800" b="1" dirty="0">
              <a:solidFill>
                <a:schemeClr val="lt1"/>
              </a:solidFill>
              <a:latin typeface="Roboto"/>
              <a:ea typeface="Roboto"/>
              <a:cs typeface="Roboto"/>
              <a:sym typeface="Roboto"/>
            </a:endParaRPr>
          </a:p>
        </p:txBody>
      </p:sp>
      <p:sp>
        <p:nvSpPr>
          <p:cNvPr id="73" name="Google Shape;73;p14"/>
          <p:cNvSpPr txBox="1"/>
          <p:nvPr/>
        </p:nvSpPr>
        <p:spPr>
          <a:xfrm>
            <a:off x="809575" y="2765650"/>
            <a:ext cx="7882500" cy="170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dirty="0">
                <a:solidFill>
                  <a:schemeClr val="lt1"/>
                </a:solidFill>
                <a:latin typeface="Roboto"/>
                <a:ea typeface="Roboto"/>
                <a:cs typeface="Roboto"/>
                <a:sym typeface="Roboto"/>
              </a:rPr>
              <a:t>NHÓM 02 - CS114.L11.KHCL</a:t>
            </a:r>
          </a:p>
          <a:p>
            <a:pPr marL="0" lvl="0" indent="0" algn="l" rtl="0">
              <a:lnSpc>
                <a:spcPct val="115000"/>
              </a:lnSpc>
              <a:spcBef>
                <a:spcPts val="0"/>
              </a:spcBef>
              <a:spcAft>
                <a:spcPts val="0"/>
              </a:spcAft>
              <a:buNone/>
            </a:pPr>
            <a:r>
              <a:rPr lang="en" sz="1600" b="1" dirty="0">
                <a:solidFill>
                  <a:schemeClr val="lt1"/>
                </a:solidFill>
                <a:latin typeface="Roboto"/>
                <a:ea typeface="Roboto"/>
                <a:cs typeface="Roboto"/>
                <a:sym typeface="Roboto"/>
              </a:rPr>
              <a:t>Phạm anh khoa – 19521699</a:t>
            </a:r>
          </a:p>
          <a:p>
            <a:pPr marL="0" lvl="0" indent="0" algn="l" rtl="0">
              <a:lnSpc>
                <a:spcPct val="115000"/>
              </a:lnSpc>
              <a:spcBef>
                <a:spcPts val="0"/>
              </a:spcBef>
              <a:spcAft>
                <a:spcPts val="0"/>
              </a:spcAft>
              <a:buNone/>
            </a:pPr>
            <a:r>
              <a:rPr lang="en" sz="1600" b="1" dirty="0">
                <a:solidFill>
                  <a:schemeClr val="lt1"/>
                </a:solidFill>
                <a:latin typeface="Roboto"/>
                <a:ea typeface="Roboto"/>
                <a:cs typeface="Roboto"/>
                <a:sym typeface="Roboto"/>
              </a:rPr>
              <a:t>Phạm Minh Long – 19521797</a:t>
            </a:r>
          </a:p>
          <a:p>
            <a:pPr marL="0" lvl="0" indent="0" algn="l" rtl="0">
              <a:lnSpc>
                <a:spcPct val="115000"/>
              </a:lnSpc>
              <a:spcBef>
                <a:spcPts val="0"/>
              </a:spcBef>
              <a:spcAft>
                <a:spcPts val="0"/>
              </a:spcAft>
              <a:buNone/>
            </a:pPr>
            <a:r>
              <a:rPr lang="en" sz="1600" b="1" dirty="0">
                <a:solidFill>
                  <a:schemeClr val="lt1"/>
                </a:solidFill>
                <a:latin typeface="Roboto"/>
                <a:ea typeface="Roboto"/>
                <a:cs typeface="Roboto"/>
                <a:sym typeface="Roboto"/>
              </a:rPr>
              <a:t>Nguyễn Trần Phước Lộc - 19521764</a:t>
            </a:r>
            <a:endParaRPr sz="1600" b="1" dirty="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 sz="1600" b="1" dirty="0">
                <a:solidFill>
                  <a:schemeClr val="lt1"/>
                </a:solidFill>
                <a:latin typeface="Roboto"/>
                <a:ea typeface="Roboto"/>
                <a:cs typeface="Roboto"/>
                <a:sym typeface="Roboto"/>
              </a:rPr>
              <a:t>Link Github: </a:t>
            </a:r>
            <a:r>
              <a:rPr lang="en-US" sz="1600" b="1"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CS114.L11.KHCL/</a:t>
            </a:r>
            <a:r>
              <a:rPr lang="en-US" sz="1600" b="1" dirty="0" err="1">
                <a:solidFill>
                  <a:schemeClr val="accent3">
                    <a:lumMod val="20000"/>
                    <a:lumOff val="80000"/>
                  </a:schemeClr>
                </a:solidFill>
                <a:hlinkClick r:id="rId3">
                  <a:extLst>
                    <a:ext uri="{A12FA001-AC4F-418D-AE19-62706E023703}">
                      <ahyp:hlinkClr xmlns:ahyp="http://schemas.microsoft.com/office/drawing/2018/hyperlinkcolor" val="tx"/>
                    </a:ext>
                  </a:extLst>
                </a:hlinkClick>
              </a:rPr>
              <a:t>Đồ</a:t>
            </a:r>
            <a:r>
              <a:rPr lang="en-US" sz="1600" b="1"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 </a:t>
            </a:r>
            <a:r>
              <a:rPr lang="en-US" sz="1600" b="1" dirty="0" err="1">
                <a:solidFill>
                  <a:schemeClr val="accent3">
                    <a:lumMod val="20000"/>
                    <a:lumOff val="80000"/>
                  </a:schemeClr>
                </a:solidFill>
                <a:hlinkClick r:id="rId3">
                  <a:extLst>
                    <a:ext uri="{A12FA001-AC4F-418D-AE19-62706E023703}">
                      <ahyp:hlinkClr xmlns:ahyp="http://schemas.microsoft.com/office/drawing/2018/hyperlinkcolor" val="tx"/>
                    </a:ext>
                  </a:extLst>
                </a:hlinkClick>
              </a:rPr>
              <a:t>án</a:t>
            </a:r>
            <a:r>
              <a:rPr lang="en-US" sz="1600" b="1"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 </a:t>
            </a:r>
            <a:r>
              <a:rPr lang="en-US" sz="1600" b="1" dirty="0" err="1">
                <a:solidFill>
                  <a:schemeClr val="accent3">
                    <a:lumMod val="20000"/>
                    <a:lumOff val="80000"/>
                  </a:schemeClr>
                </a:solidFill>
                <a:hlinkClick r:id="rId3">
                  <a:extLst>
                    <a:ext uri="{A12FA001-AC4F-418D-AE19-62706E023703}">
                      <ahyp:hlinkClr xmlns:ahyp="http://schemas.microsoft.com/office/drawing/2018/hyperlinkcolor" val="tx"/>
                    </a:ext>
                  </a:extLst>
                </a:hlinkClick>
              </a:rPr>
              <a:t>cuối</a:t>
            </a:r>
            <a:r>
              <a:rPr lang="en-US" sz="1600" b="1"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 </a:t>
            </a:r>
            <a:r>
              <a:rPr lang="en-US" sz="1600" b="1" dirty="0" err="1">
                <a:solidFill>
                  <a:schemeClr val="accent3">
                    <a:lumMod val="20000"/>
                    <a:lumOff val="80000"/>
                  </a:schemeClr>
                </a:solidFill>
                <a:hlinkClick r:id="rId3">
                  <a:extLst>
                    <a:ext uri="{A12FA001-AC4F-418D-AE19-62706E023703}">
                      <ahyp:hlinkClr xmlns:ahyp="http://schemas.microsoft.com/office/drawing/2018/hyperlinkcolor" val="tx"/>
                    </a:ext>
                  </a:extLst>
                </a:hlinkClick>
              </a:rPr>
              <a:t>kỳ</a:t>
            </a:r>
            <a:r>
              <a:rPr lang="en-US" sz="1600" b="1"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 at master · khoaphamj1505/CS114.L11.KHCL (github.com)</a:t>
            </a:r>
            <a:endParaRPr sz="1600" b="1" dirty="0">
              <a:solidFill>
                <a:schemeClr val="accent3">
                  <a:lumMod val="20000"/>
                  <a:lumOff val="80000"/>
                </a:schemeClr>
              </a:solidFill>
              <a:latin typeface="Roboto"/>
              <a:ea typeface="Roboto"/>
              <a:cs typeface="Roboto"/>
              <a:sym typeface="Roboto"/>
            </a:endParaRPr>
          </a:p>
        </p:txBody>
      </p:sp>
    </p:spTree>
    <p:extLst>
      <p:ext uri="{BB962C8B-B14F-4D97-AF65-F5344CB8AC3E}">
        <p14:creationId xmlns:p14="http://schemas.microsoft.com/office/powerpoint/2010/main" val="1337636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Tóm tắt</a:t>
            </a:r>
            <a:endParaRPr/>
          </a:p>
        </p:txBody>
      </p:sp>
      <p:sp>
        <p:nvSpPr>
          <p:cNvPr id="79" name="Google Shape;79;p15"/>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dirty="0"/>
              <a:t>C</a:t>
            </a:r>
            <a:r>
              <a:rPr lang="en" dirty="0"/>
              <a:t>uộc thi UIT AI CHALLENGE </a:t>
            </a:r>
          </a:p>
          <a:p>
            <a:pPr marL="546100" lvl="1" indent="0">
              <a:spcBef>
                <a:spcPts val="0"/>
              </a:spcBef>
              <a:buSzPts val="2200"/>
              <a:buNone/>
            </a:pPr>
            <a:r>
              <a:rPr lang="en" dirty="0"/>
              <a:t>-Nhận diện thương hiệu – logo trong ảnh </a:t>
            </a:r>
          </a:p>
          <a:p>
            <a:pPr marL="546100" lvl="1" indent="0">
              <a:spcBef>
                <a:spcPts val="0"/>
              </a:spcBef>
              <a:buSzPts val="2200"/>
              <a:buNone/>
            </a:pPr>
            <a:endParaRPr dirty="0"/>
          </a:p>
          <a:p>
            <a:pPr marL="914400" lvl="0" indent="0" algn="l" rtl="0">
              <a:spcBef>
                <a:spcPts val="1600"/>
              </a:spcBef>
              <a:spcAft>
                <a:spcPts val="1600"/>
              </a:spcAft>
              <a:buNone/>
            </a:pPr>
            <a:endParaRPr sz="1800" dirty="0"/>
          </a:p>
        </p:txBody>
      </p:sp>
      <p:pic>
        <p:nvPicPr>
          <p:cNvPr id="3" name="Picture 2">
            <a:extLst>
              <a:ext uri="{FF2B5EF4-FFF2-40B4-BE49-F238E27FC236}">
                <a16:creationId xmlns:a16="http://schemas.microsoft.com/office/drawing/2014/main" id="{57FE0E42-455B-4CE0-97C3-A392120C761B}"/>
              </a:ext>
            </a:extLst>
          </p:cNvPr>
          <p:cNvPicPr>
            <a:picLocks noChangeAspect="1"/>
          </p:cNvPicPr>
          <p:nvPr/>
        </p:nvPicPr>
        <p:blipFill>
          <a:blip r:embed="rId3"/>
          <a:stretch>
            <a:fillRect/>
          </a:stretch>
        </p:blipFill>
        <p:spPr>
          <a:xfrm>
            <a:off x="471900" y="1700655"/>
            <a:ext cx="7045006" cy="3028246"/>
          </a:xfrm>
          <a:prstGeom prst="rect">
            <a:avLst/>
          </a:prstGeom>
        </p:spPr>
      </p:pic>
    </p:spTree>
    <p:extLst>
      <p:ext uri="{BB962C8B-B14F-4D97-AF65-F5344CB8AC3E}">
        <p14:creationId xmlns:p14="http://schemas.microsoft.com/office/powerpoint/2010/main" val="95953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3F93-AF01-4A92-8226-3B99781C1D55}"/>
              </a:ext>
            </a:extLst>
          </p:cNvPr>
          <p:cNvSpPr>
            <a:spLocks noGrp="1"/>
          </p:cNvSpPr>
          <p:nvPr>
            <p:ph type="title"/>
          </p:nvPr>
        </p:nvSpPr>
        <p:spPr/>
        <p:txBody>
          <a:bodyPr/>
          <a:lstStyle/>
          <a:p>
            <a:r>
              <a:rPr lang="en-US" dirty="0" err="1"/>
              <a:t>Bài</a:t>
            </a:r>
            <a:r>
              <a:rPr lang="en-US" dirty="0"/>
              <a:t> </a:t>
            </a:r>
            <a:r>
              <a:rPr lang="en-US" dirty="0" err="1"/>
              <a:t>toán</a:t>
            </a:r>
            <a:endParaRPr lang="en-US" dirty="0"/>
          </a:p>
        </p:txBody>
      </p:sp>
      <p:sp>
        <p:nvSpPr>
          <p:cNvPr id="3" name="Text Placeholder 2">
            <a:extLst>
              <a:ext uri="{FF2B5EF4-FFF2-40B4-BE49-F238E27FC236}">
                <a16:creationId xmlns:a16="http://schemas.microsoft.com/office/drawing/2014/main" id="{AA685594-BBCC-4A95-B553-04C9D0AC8A35}"/>
              </a:ext>
            </a:extLst>
          </p:cNvPr>
          <p:cNvSpPr>
            <a:spLocks noGrp="1"/>
          </p:cNvSpPr>
          <p:nvPr>
            <p:ph type="body" idx="1"/>
          </p:nvPr>
        </p:nvSpPr>
        <p:spPr/>
        <p:txBody>
          <a:bodyPr/>
          <a:lstStyle/>
          <a:p>
            <a:r>
              <a:rPr lang="vi-VN" i="0" dirty="0">
                <a:solidFill>
                  <a:schemeClr val="bg2"/>
                </a:solidFill>
                <a:latin typeface="Roboto" panose="020B0604020202020204" charset="0"/>
                <a:ea typeface="Roboto" panose="020B0604020202020204" charset="0"/>
              </a:rPr>
              <a:t>Nhận thức thương hiệu đề cập đến mức độ mà khách hàng có thể gợi nhớ hoặc nhận diện một thương hiệu. Nhận thức thương hiệu là một vấn đề rất được coi trọng trong việc nghiên cứu hành vi người tiêu dùng, quản trị quảng cáo, quản trị thương hiệu và phát triển chiến lược.Nhận thấy vậy nhóm em quyết định lấy kết quả cuộc thi UIT AI CHALLENGE – nhận diện thương hiệu-logo trong ảnh làm báo cáo đồ án môn học</a:t>
            </a:r>
            <a:endParaRPr lang="en-US" i="0" dirty="0">
              <a:solidFill>
                <a:schemeClr val="bg2"/>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37786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Bài toán</a:t>
            </a:r>
            <a:endParaRPr dirty="0"/>
          </a:p>
        </p:txBody>
      </p:sp>
      <p:sp>
        <p:nvSpPr>
          <p:cNvPr id="79" name="Google Shape;79;p15"/>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dirty="0" err="1"/>
              <a:t>Với</a:t>
            </a:r>
            <a:r>
              <a:rPr lang="en-US" dirty="0"/>
              <a:t> </a:t>
            </a:r>
            <a:r>
              <a:rPr lang="en-US" dirty="0" err="1"/>
              <a:t>đầu</a:t>
            </a:r>
            <a:r>
              <a:rPr lang="en-US" dirty="0"/>
              <a:t> ra, </a:t>
            </a:r>
            <a:r>
              <a:rPr lang="en-US" dirty="0" err="1"/>
              <a:t>đầu</a:t>
            </a:r>
            <a:r>
              <a:rPr lang="en-US" dirty="0"/>
              <a:t> </a:t>
            </a:r>
            <a:r>
              <a:rPr lang="en-US" dirty="0" err="1"/>
              <a:t>vào</a:t>
            </a:r>
            <a:r>
              <a:rPr lang="en-US" dirty="0"/>
              <a:t> </a:t>
            </a:r>
            <a:r>
              <a:rPr lang="en-US" dirty="0" err="1"/>
              <a:t>của</a:t>
            </a:r>
            <a:r>
              <a:rPr lang="en-US" dirty="0"/>
              <a:t> </a:t>
            </a:r>
            <a:r>
              <a:rPr lang="en-US" dirty="0" err="1"/>
              <a:t>bài</a:t>
            </a:r>
            <a:r>
              <a:rPr lang="en-US" dirty="0"/>
              <a:t> </a:t>
            </a:r>
            <a:r>
              <a:rPr lang="en-US" dirty="0" err="1"/>
              <a:t>toán</a:t>
            </a:r>
            <a:r>
              <a:rPr lang="en-US" dirty="0"/>
              <a:t>:</a:t>
            </a:r>
          </a:p>
          <a:p>
            <a:pPr marL="88900" lvl="0" indent="0" algn="l" rtl="0">
              <a:spcBef>
                <a:spcPts val="0"/>
              </a:spcBef>
              <a:spcAft>
                <a:spcPts val="0"/>
              </a:spcAft>
              <a:buSzPts val="2200"/>
              <a:buNone/>
            </a:pPr>
            <a:r>
              <a:rPr lang="en-US" dirty="0"/>
              <a:t>	</a:t>
            </a:r>
          </a:p>
          <a:p>
            <a:pPr marL="457200" lvl="0" indent="0" algn="l" rtl="0">
              <a:spcBef>
                <a:spcPts val="1600"/>
              </a:spcBef>
              <a:spcAft>
                <a:spcPts val="0"/>
              </a:spcAft>
              <a:buNone/>
            </a:pPr>
            <a:endParaRPr dirty="0"/>
          </a:p>
          <a:p>
            <a:pPr marL="914400" lvl="0" indent="0" algn="l" rtl="0">
              <a:spcBef>
                <a:spcPts val="1600"/>
              </a:spcBef>
              <a:spcAft>
                <a:spcPts val="1600"/>
              </a:spcAft>
              <a:buNone/>
            </a:pPr>
            <a:endParaRPr sz="1800" dirty="0"/>
          </a:p>
        </p:txBody>
      </p:sp>
      <p:pic>
        <p:nvPicPr>
          <p:cNvPr id="1028" name="Picture 4">
            <a:extLst>
              <a:ext uri="{FF2B5EF4-FFF2-40B4-BE49-F238E27FC236}">
                <a16:creationId xmlns:a16="http://schemas.microsoft.com/office/drawing/2014/main" id="{A3290354-FB8A-49D6-917C-A2A378317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707" y="1487955"/>
            <a:ext cx="5089711" cy="283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02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CD39-4C34-4E18-A338-A488695E5C8F}"/>
              </a:ext>
            </a:extLst>
          </p:cNvPr>
          <p:cNvSpPr>
            <a:spLocks noGrp="1"/>
          </p:cNvSpPr>
          <p:nvPr>
            <p:ph type="title"/>
          </p:nvPr>
        </p:nvSpPr>
        <p:spPr/>
        <p:txBody>
          <a:bodyPr/>
          <a:lstStyle/>
          <a:p>
            <a:r>
              <a:rPr lang="en-US" dirty="0" err="1"/>
              <a:t>Mô</a:t>
            </a:r>
            <a:r>
              <a:rPr lang="en-US" dirty="0"/>
              <a:t> </a:t>
            </a:r>
            <a:r>
              <a:rPr lang="en-US" dirty="0" err="1"/>
              <a:t>tả</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85C4F220-020F-4D06-A771-9B4BAE9B2AA8}"/>
              </a:ext>
            </a:extLst>
          </p:cNvPr>
          <p:cNvSpPr>
            <a:spLocks noGrp="1"/>
          </p:cNvSpPr>
          <p:nvPr>
            <p:ph type="body" idx="1"/>
          </p:nvPr>
        </p:nvSpPr>
        <p:spPr/>
        <p:txBody>
          <a:bodyPr/>
          <a:lstStyle/>
          <a:p>
            <a:r>
              <a:rPr lang="en-US" dirty="0" err="1">
                <a:effectLst/>
                <a:latin typeface="Roboto" panose="020B0604020202020204" charset="0"/>
                <a:ea typeface="Roboto" panose="020B0604020202020204" charset="0"/>
              </a:rPr>
              <a:t>Bộ</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dữ</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liệu</a:t>
            </a:r>
            <a:r>
              <a:rPr lang="en-US" dirty="0">
                <a:effectLst/>
                <a:latin typeface="Roboto" panose="020B0604020202020204" charset="0"/>
                <a:ea typeface="Roboto" panose="020B0604020202020204" charset="0"/>
              </a:rPr>
              <a:t> ban </a:t>
            </a:r>
            <a:r>
              <a:rPr lang="en-US" dirty="0" err="1">
                <a:effectLst/>
                <a:latin typeface="Roboto" panose="020B0604020202020204" charset="0"/>
                <a:ea typeface="Roboto" panose="020B0604020202020204" charset="0"/>
              </a:rPr>
              <a:t>tổ</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chức</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cung</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cấp</a:t>
            </a:r>
            <a:r>
              <a:rPr lang="en-US" dirty="0">
                <a:effectLst/>
                <a:latin typeface="Roboto" panose="020B0604020202020204" charset="0"/>
                <a:ea typeface="Roboto" panose="020B0604020202020204" charset="0"/>
              </a:rPr>
              <a:t> bao </a:t>
            </a:r>
            <a:r>
              <a:rPr lang="en-US" dirty="0" err="1">
                <a:effectLst/>
                <a:latin typeface="Roboto" panose="020B0604020202020204" charset="0"/>
                <a:ea typeface="Roboto" panose="020B0604020202020204" charset="0"/>
              </a:rPr>
              <a:t>gồm</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hình</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ảnh</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và</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tệp</a:t>
            </a:r>
            <a:r>
              <a:rPr lang="en-US" dirty="0">
                <a:effectLst/>
                <a:latin typeface="Roboto" panose="020B0604020202020204" charset="0"/>
                <a:ea typeface="Roboto" panose="020B0604020202020204" charset="0"/>
              </a:rPr>
              <a:t> txt </a:t>
            </a:r>
            <a:r>
              <a:rPr lang="en-US" dirty="0" err="1">
                <a:effectLst/>
                <a:latin typeface="Roboto" panose="020B0604020202020204" charset="0"/>
                <a:ea typeface="Roboto" panose="020B0604020202020204" charset="0"/>
              </a:rPr>
              <a:t>chứa</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vị</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trí</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của</a:t>
            </a:r>
            <a:r>
              <a:rPr lang="en-US" dirty="0">
                <a:effectLst/>
                <a:latin typeface="Roboto" panose="020B0604020202020204" charset="0"/>
                <a:ea typeface="Roboto" panose="020B0604020202020204" charset="0"/>
              </a:rPr>
              <a:t> logo </a:t>
            </a:r>
            <a:r>
              <a:rPr lang="en-US" dirty="0" err="1">
                <a:effectLst/>
                <a:latin typeface="Roboto" panose="020B0604020202020204" charset="0"/>
                <a:ea typeface="Roboto" panose="020B0604020202020204" charset="0"/>
              </a:rPr>
              <a:t>có</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trong</a:t>
            </a:r>
            <a:r>
              <a:rPr lang="en-US" dirty="0">
                <a:effectLst/>
                <a:latin typeface="Roboto" panose="020B0604020202020204" charset="0"/>
                <a:ea typeface="Roboto" panose="020B0604020202020204" charset="0"/>
              </a:rPr>
              <a:t> </a:t>
            </a:r>
            <a:r>
              <a:rPr lang="en-US" dirty="0" err="1">
                <a:effectLst/>
                <a:latin typeface="Roboto" panose="020B0604020202020204" charset="0"/>
                <a:ea typeface="Roboto" panose="020B0604020202020204" charset="0"/>
              </a:rPr>
              <a:t>hình</a:t>
            </a:r>
            <a:endParaRPr lang="en-US" dirty="0">
              <a:effectLst/>
              <a:latin typeface="Roboto" panose="020B0604020202020204" charset="0"/>
              <a:ea typeface="Roboto" panose="020B0604020202020204" charset="0"/>
            </a:endParaRPr>
          </a:p>
          <a:p>
            <a:r>
              <a:rPr lang="en-US" dirty="0" err="1">
                <a:latin typeface="Roboto" panose="020B0604020202020204" charset="0"/>
                <a:ea typeface="Roboto" panose="020B0604020202020204" charset="0"/>
              </a:rPr>
              <a:t>Số</a:t>
            </a:r>
            <a:r>
              <a:rPr lang="en-US" dirty="0">
                <a:latin typeface="Roboto" panose="020B0604020202020204" charset="0"/>
                <a:ea typeface="Roboto" panose="020B0604020202020204" charset="0"/>
              </a:rPr>
              <a:t> </a:t>
            </a:r>
            <a:r>
              <a:rPr lang="en-US" dirty="0" err="1">
                <a:latin typeface="Roboto" panose="020B0604020202020204" charset="0"/>
                <a:ea typeface="Roboto" panose="020B0604020202020204" charset="0"/>
              </a:rPr>
              <a:t>lượng</a:t>
            </a:r>
            <a:r>
              <a:rPr lang="en-US" dirty="0">
                <a:latin typeface="Roboto" panose="020B0604020202020204" charset="0"/>
                <a:ea typeface="Roboto" panose="020B0604020202020204" charset="0"/>
              </a:rPr>
              <a:t>: 3000 </a:t>
            </a:r>
            <a:r>
              <a:rPr lang="en-US" dirty="0" err="1">
                <a:latin typeface="Roboto" panose="020B0604020202020204" charset="0"/>
                <a:ea typeface="Roboto" panose="020B0604020202020204" charset="0"/>
              </a:rPr>
              <a:t>tấm</a:t>
            </a:r>
            <a:r>
              <a:rPr lang="en-US" dirty="0">
                <a:latin typeface="Roboto" panose="020B0604020202020204" charset="0"/>
                <a:ea typeface="Roboto" panose="020B0604020202020204" charset="0"/>
              </a:rPr>
              <a:t> </a:t>
            </a:r>
            <a:r>
              <a:rPr lang="en-US" dirty="0" err="1">
                <a:latin typeface="Roboto" panose="020B0604020202020204" charset="0"/>
                <a:ea typeface="Roboto" panose="020B0604020202020204" charset="0"/>
              </a:rPr>
              <a:t>ảnh</a:t>
            </a:r>
            <a:endParaRPr lang="en-US" dirty="0">
              <a:latin typeface="Roboto" panose="020B0604020202020204" charset="0"/>
              <a:ea typeface="Roboto" panose="020B0604020202020204" charset="0"/>
            </a:endParaRPr>
          </a:p>
          <a:p>
            <a:r>
              <a:rPr lang="en-US" dirty="0">
                <a:latin typeface="Roboto" panose="020B0604020202020204" charset="0"/>
                <a:ea typeface="Roboto" panose="020B0604020202020204" charset="0"/>
              </a:rPr>
              <a:t>Chia data </a:t>
            </a:r>
            <a:r>
              <a:rPr lang="en-US" dirty="0" err="1">
                <a:latin typeface="Roboto" panose="020B0604020202020204" charset="0"/>
                <a:ea typeface="Roboto" panose="020B0604020202020204" charset="0"/>
              </a:rPr>
              <a:t>thành</a:t>
            </a:r>
            <a:r>
              <a:rPr lang="en-US" dirty="0">
                <a:latin typeface="Roboto" panose="020B0604020202020204" charset="0"/>
                <a:ea typeface="Roboto" panose="020B0604020202020204" charset="0"/>
              </a:rPr>
              <a:t> 2 </a:t>
            </a:r>
            <a:r>
              <a:rPr lang="en-US" dirty="0" err="1">
                <a:latin typeface="Roboto" panose="020B0604020202020204" charset="0"/>
                <a:ea typeface="Roboto" panose="020B0604020202020204" charset="0"/>
              </a:rPr>
              <a:t>tập</a:t>
            </a:r>
            <a:r>
              <a:rPr lang="en-US" dirty="0">
                <a:latin typeface="Roboto" panose="020B0604020202020204" charset="0"/>
                <a:ea typeface="Roboto" panose="020B0604020202020204" charset="0"/>
              </a:rPr>
              <a:t>: </a:t>
            </a:r>
            <a:r>
              <a:rPr lang="en-US" dirty="0" err="1">
                <a:latin typeface="Roboto" panose="020B0604020202020204" charset="0"/>
                <a:ea typeface="Roboto" panose="020B0604020202020204" charset="0"/>
              </a:rPr>
              <a:t>tập</a:t>
            </a:r>
            <a:r>
              <a:rPr lang="en-US" dirty="0">
                <a:latin typeface="Roboto" panose="020B0604020202020204" charset="0"/>
                <a:ea typeface="Roboto" panose="020B0604020202020204" charset="0"/>
              </a:rPr>
              <a:t> train 80% </a:t>
            </a:r>
            <a:r>
              <a:rPr lang="en-US" dirty="0" err="1">
                <a:latin typeface="Roboto" panose="020B0604020202020204" charset="0"/>
                <a:ea typeface="Roboto" panose="020B0604020202020204" charset="0"/>
              </a:rPr>
              <a:t>và</a:t>
            </a:r>
            <a:r>
              <a:rPr lang="en-US" dirty="0">
                <a:latin typeface="Roboto" panose="020B0604020202020204" charset="0"/>
                <a:ea typeface="Roboto" panose="020B0604020202020204" charset="0"/>
              </a:rPr>
              <a:t> </a:t>
            </a:r>
            <a:r>
              <a:rPr lang="en-US" dirty="0" err="1">
                <a:latin typeface="Roboto" panose="020B0604020202020204" charset="0"/>
                <a:ea typeface="Roboto" panose="020B0604020202020204" charset="0"/>
              </a:rPr>
              <a:t>tập</a:t>
            </a:r>
            <a:r>
              <a:rPr lang="en-US" dirty="0">
                <a:latin typeface="Roboto" panose="020B0604020202020204" charset="0"/>
                <a:ea typeface="Roboto" panose="020B0604020202020204" charset="0"/>
              </a:rPr>
              <a:t> valid 20%</a:t>
            </a:r>
          </a:p>
        </p:txBody>
      </p:sp>
    </p:spTree>
    <p:extLst>
      <p:ext uri="{BB962C8B-B14F-4D97-AF65-F5344CB8AC3E}">
        <p14:creationId xmlns:p14="http://schemas.microsoft.com/office/powerpoint/2010/main" val="3336500691"/>
      </p:ext>
    </p:extLst>
  </p:cSld>
  <p:clrMapOvr>
    <a:masterClrMapping/>
  </p:clrMapOvr>
</p:sld>
</file>

<file path=ppt/theme/theme1.xml><?xml version="1.0" encoding="utf-8"?>
<a:theme xmlns:a="http://schemas.openxmlformats.org/drawingml/2006/main"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TotalTime>
  <Words>784</Words>
  <Application>Microsoft Office PowerPoint</Application>
  <PresentationFormat>On-screen Show (16:9)</PresentationFormat>
  <Paragraphs>77</Paragraphs>
  <Slides>19</Slides>
  <Notes>7</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Roboto</vt:lpstr>
      <vt:lpstr>Arial</vt:lpstr>
      <vt:lpstr>Times New Roman</vt:lpstr>
      <vt:lpstr>Material - R01</vt:lpstr>
      <vt:lpstr>BÁO CÁO ĐỒ ÁN CUỐI KỲ  Lớp: CS114.L11.KHCL Môn: MÁY HỌC</vt:lpstr>
      <vt:lpstr>PowerPoint Presentation</vt:lpstr>
      <vt:lpstr>Tóm tắt</vt:lpstr>
      <vt:lpstr>Hướng dẫn </vt:lpstr>
      <vt:lpstr>PowerPoint Presentation</vt:lpstr>
      <vt:lpstr>Tóm tắt</vt:lpstr>
      <vt:lpstr>Bài toán</vt:lpstr>
      <vt:lpstr>Bài toán</vt:lpstr>
      <vt:lpstr>Mô tả dữ liệu</vt:lpstr>
      <vt:lpstr>Phương pháp đề xuất</vt:lpstr>
      <vt:lpstr>Kết quả đạt được</vt:lpstr>
      <vt:lpstr> Thành viên trong nhóm</vt:lpstr>
      <vt:lpstr>Cài đặt chương trình</vt:lpstr>
      <vt:lpstr>Cài đặt chương trình</vt:lpstr>
      <vt:lpstr>DEMO</vt:lpstr>
      <vt:lpstr>DEMO</vt:lpstr>
      <vt:lpstr>Kết quả cuộc thi</vt:lpstr>
      <vt:lpstr>Kết quả cuộc thi</vt:lpstr>
      <vt:lpstr>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CUỐI KỲ  Lớp: CS114.L11.KHCL Môn: MÁY HỌC</dc:title>
  <cp:lastModifiedBy>LOC</cp:lastModifiedBy>
  <cp:revision>18</cp:revision>
  <dcterms:modified xsi:type="dcterms:W3CDTF">2021-01-30T10:57:45Z</dcterms:modified>
</cp:coreProperties>
</file>